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98" r:id="rId3"/>
    <p:sldId id="329" r:id="rId4"/>
    <p:sldId id="351" r:id="rId5"/>
    <p:sldId id="258" r:id="rId6"/>
    <p:sldId id="259" r:id="rId7"/>
    <p:sldId id="352" r:id="rId8"/>
    <p:sldId id="323" r:id="rId9"/>
    <p:sldId id="327" r:id="rId10"/>
    <p:sldId id="354" r:id="rId11"/>
    <p:sldId id="353" r:id="rId12"/>
    <p:sldId id="347" r:id="rId13"/>
    <p:sldId id="264" r:id="rId14"/>
    <p:sldId id="348" r:id="rId15"/>
    <p:sldId id="262" r:id="rId16"/>
    <p:sldId id="268" r:id="rId17"/>
    <p:sldId id="359" r:id="rId18"/>
    <p:sldId id="356" r:id="rId19"/>
    <p:sldId id="360" r:id="rId20"/>
    <p:sldId id="361" r:id="rId21"/>
    <p:sldId id="362" r:id="rId22"/>
    <p:sldId id="363" r:id="rId23"/>
    <p:sldId id="365" r:id="rId24"/>
    <p:sldId id="364" r:id="rId25"/>
    <p:sldId id="263" r:id="rId26"/>
    <p:sldId id="34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C0C"/>
    <a:srgbClr val="83679E"/>
    <a:srgbClr val="CC7F7F"/>
    <a:srgbClr val="FFFFFF"/>
    <a:srgbClr val="FF3300"/>
    <a:srgbClr val="6D46BA"/>
    <a:srgbClr val="F7F470"/>
    <a:srgbClr val="00B050"/>
    <a:srgbClr val="92D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CE40F-2D25-4ED5-9F32-1247955AA0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CBC051-A9A4-4C78-80FC-C2386730656C}">
      <dgm:prSet/>
      <dgm:spPr/>
      <dgm:t>
        <a:bodyPr/>
        <a:lstStyle/>
        <a:p>
          <a:r>
            <a:rPr lang="en-US" dirty="0"/>
            <a:t>"Mild" is a misnomer: </a:t>
          </a:r>
        </a:p>
        <a:p>
          <a:r>
            <a:rPr lang="en-US" dirty="0"/>
            <a:t>Iron deficiency is already advanced by the time </a:t>
          </a:r>
          <a:r>
            <a:rPr lang="en-US" dirty="0" err="1"/>
            <a:t>anaemia</a:t>
          </a:r>
          <a:r>
            <a:rPr lang="en-US" dirty="0"/>
            <a:t> is detected. </a:t>
          </a:r>
        </a:p>
      </dgm:t>
    </dgm:pt>
    <dgm:pt modelId="{5BB8D693-4110-455A-AA26-2F4F15EB78F7}" type="parTrans" cxnId="{E0CE745D-5294-402C-A90C-EC63181F08E9}">
      <dgm:prSet/>
      <dgm:spPr/>
      <dgm:t>
        <a:bodyPr/>
        <a:lstStyle/>
        <a:p>
          <a:endParaRPr lang="en-US"/>
        </a:p>
      </dgm:t>
    </dgm:pt>
    <dgm:pt modelId="{DE2403C8-3052-4A9A-9599-1D93757AFC39}" type="sibTrans" cxnId="{E0CE745D-5294-402C-A90C-EC63181F08E9}">
      <dgm:prSet/>
      <dgm:spPr/>
      <dgm:t>
        <a:bodyPr/>
        <a:lstStyle/>
        <a:p>
          <a:endParaRPr lang="en-US"/>
        </a:p>
      </dgm:t>
    </dgm:pt>
    <dgm:pt modelId="{38D00894-7F70-4B6B-A5ED-BFFAABF9D9C2}" type="pres">
      <dgm:prSet presAssocID="{098CE40F-2D25-4ED5-9F32-1247955AA0DE}" presName="linear" presStyleCnt="0">
        <dgm:presLayoutVars>
          <dgm:animLvl val="lvl"/>
          <dgm:resizeHandles val="exact"/>
        </dgm:presLayoutVars>
      </dgm:prSet>
      <dgm:spPr/>
    </dgm:pt>
    <dgm:pt modelId="{406BAFF0-5950-490B-BE4E-296636884BE1}" type="pres">
      <dgm:prSet presAssocID="{5ACBC051-A9A4-4C78-80FC-C2386730656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0CE745D-5294-402C-A90C-EC63181F08E9}" srcId="{098CE40F-2D25-4ED5-9F32-1247955AA0DE}" destId="{5ACBC051-A9A4-4C78-80FC-C2386730656C}" srcOrd="0" destOrd="0" parTransId="{5BB8D693-4110-455A-AA26-2F4F15EB78F7}" sibTransId="{DE2403C8-3052-4A9A-9599-1D93757AFC39}"/>
    <dgm:cxn modelId="{BF28BBB5-FB29-49B9-B53E-55218D782187}" type="presOf" srcId="{098CE40F-2D25-4ED5-9F32-1247955AA0DE}" destId="{38D00894-7F70-4B6B-A5ED-BFFAABF9D9C2}" srcOrd="0" destOrd="0" presId="urn:microsoft.com/office/officeart/2005/8/layout/vList2"/>
    <dgm:cxn modelId="{9810F9E0-E09E-47BF-8D02-E9495668CE79}" type="presOf" srcId="{5ACBC051-A9A4-4C78-80FC-C2386730656C}" destId="{406BAFF0-5950-490B-BE4E-296636884BE1}" srcOrd="0" destOrd="0" presId="urn:microsoft.com/office/officeart/2005/8/layout/vList2"/>
    <dgm:cxn modelId="{53F7F869-46D7-49A3-9C16-AB0B55DA5B05}" type="presParOf" srcId="{38D00894-7F70-4B6B-A5ED-BFFAABF9D9C2}" destId="{406BAFF0-5950-490B-BE4E-296636884B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AF31FB-BFDF-4E75-AD58-6D66DFD0FB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FB841D-B6AE-407B-88CA-CF6883B52E7A}">
      <dgm:prSet/>
      <dgm:spPr/>
      <dgm:t>
        <a:bodyPr/>
        <a:lstStyle/>
        <a:p>
          <a:r>
            <a:rPr lang="en-US" dirty="0"/>
            <a:t>Iron formulations with fewer side effects and better bioavailability for improved adherence to treatment.</a:t>
          </a:r>
        </a:p>
      </dgm:t>
    </dgm:pt>
    <dgm:pt modelId="{42F0487A-E66B-4E20-B10F-D6E4CD417215}" type="parTrans" cxnId="{6C4E0B80-D57D-44D4-80EB-78A60A55E3B0}">
      <dgm:prSet/>
      <dgm:spPr/>
      <dgm:t>
        <a:bodyPr/>
        <a:lstStyle/>
        <a:p>
          <a:endParaRPr lang="en-US"/>
        </a:p>
      </dgm:t>
    </dgm:pt>
    <dgm:pt modelId="{E07F2721-1720-4F0C-A100-C5EBB549A4A5}" type="sibTrans" cxnId="{6C4E0B80-D57D-44D4-80EB-78A60A55E3B0}">
      <dgm:prSet/>
      <dgm:spPr/>
      <dgm:t>
        <a:bodyPr/>
        <a:lstStyle/>
        <a:p>
          <a:endParaRPr lang="en-US"/>
        </a:p>
      </dgm:t>
    </dgm:pt>
    <dgm:pt modelId="{EF762585-9AA8-46DF-87FF-9321DFDCEC09}">
      <dgm:prSet/>
      <dgm:spPr/>
      <dgm:t>
        <a:bodyPr/>
        <a:lstStyle/>
        <a:p>
          <a:r>
            <a:rPr lang="en-US" dirty="0"/>
            <a:t>Long term iron therapy for correction of anemia and then continue for 3-6 months to replete iron stores. </a:t>
          </a:r>
        </a:p>
      </dgm:t>
    </dgm:pt>
    <dgm:pt modelId="{509BC5EE-029D-49D0-A90A-2246DFD23E8D}" type="parTrans" cxnId="{674DB1A0-42C9-4B05-9193-213067B79026}">
      <dgm:prSet/>
      <dgm:spPr/>
      <dgm:t>
        <a:bodyPr/>
        <a:lstStyle/>
        <a:p>
          <a:endParaRPr lang="en-US"/>
        </a:p>
      </dgm:t>
    </dgm:pt>
    <dgm:pt modelId="{A8F6F327-C4A5-4DB1-A670-B3D598C522E4}" type="sibTrans" cxnId="{674DB1A0-42C9-4B05-9193-213067B79026}">
      <dgm:prSet/>
      <dgm:spPr/>
      <dgm:t>
        <a:bodyPr/>
        <a:lstStyle/>
        <a:p>
          <a:endParaRPr lang="en-US"/>
        </a:p>
      </dgm:t>
    </dgm:pt>
    <dgm:pt modelId="{51B0ADC6-09B2-47FF-A86E-62EB302B2959}">
      <dgm:prSet/>
      <dgm:spPr/>
      <dgm:t>
        <a:bodyPr/>
        <a:lstStyle/>
        <a:p>
          <a:r>
            <a:rPr lang="en-US" dirty="0"/>
            <a:t>Smarter dosing regimens (low dose) and Integrated care with gynecological support</a:t>
          </a:r>
        </a:p>
      </dgm:t>
    </dgm:pt>
    <dgm:pt modelId="{66C0E093-3820-40D7-9DA5-51569B3A5668}" type="parTrans" cxnId="{E2FAE228-2FC6-47BB-A5BA-83CFBF3A17FA}">
      <dgm:prSet/>
      <dgm:spPr/>
      <dgm:t>
        <a:bodyPr/>
        <a:lstStyle/>
        <a:p>
          <a:endParaRPr lang="en-US"/>
        </a:p>
      </dgm:t>
    </dgm:pt>
    <dgm:pt modelId="{3222B836-5428-49FE-8B2F-57C3D62CA87C}" type="sibTrans" cxnId="{E2FAE228-2FC6-47BB-A5BA-83CFBF3A17FA}">
      <dgm:prSet/>
      <dgm:spPr/>
      <dgm:t>
        <a:bodyPr/>
        <a:lstStyle/>
        <a:p>
          <a:endParaRPr lang="en-US"/>
        </a:p>
      </dgm:t>
    </dgm:pt>
    <dgm:pt modelId="{3143BB05-90FD-4FFC-97EC-D1269E7D0552}">
      <dgm:prSet/>
      <dgm:spPr/>
      <dgm:t>
        <a:bodyPr/>
        <a:lstStyle/>
        <a:p>
          <a:pPr>
            <a:buNone/>
          </a:pPr>
          <a:r>
            <a:rPr lang="en-US" dirty="0"/>
            <a:t>Screening of iron deficiency with or without anemia and early diagnosis.</a:t>
          </a:r>
        </a:p>
      </dgm:t>
    </dgm:pt>
    <dgm:pt modelId="{31DAAC9E-87B8-43C2-BCBD-5BDF13E51332}" type="parTrans" cxnId="{EB5231A8-F5CA-4C6E-B072-D8CB9A8E4332}">
      <dgm:prSet/>
      <dgm:spPr/>
      <dgm:t>
        <a:bodyPr/>
        <a:lstStyle/>
        <a:p>
          <a:endParaRPr lang="en-US"/>
        </a:p>
      </dgm:t>
    </dgm:pt>
    <dgm:pt modelId="{E5683B98-84EA-4AD9-A62E-64ED42299802}" type="sibTrans" cxnId="{EB5231A8-F5CA-4C6E-B072-D8CB9A8E4332}">
      <dgm:prSet/>
      <dgm:spPr/>
      <dgm:t>
        <a:bodyPr/>
        <a:lstStyle/>
        <a:p>
          <a:endParaRPr lang="en-US"/>
        </a:p>
      </dgm:t>
    </dgm:pt>
    <dgm:pt modelId="{A111FEEB-B858-4C42-97F0-F1C9C7A64A8B}">
      <dgm:prSet/>
      <dgm:spPr/>
      <dgm:t>
        <a:bodyPr/>
        <a:lstStyle/>
        <a:p>
          <a:pPr>
            <a:buNone/>
          </a:pPr>
          <a:r>
            <a:rPr lang="en-US" b="1" dirty="0"/>
            <a:t>Patient Education and Support Programs</a:t>
          </a:r>
          <a:endParaRPr lang="en-US" dirty="0"/>
        </a:p>
      </dgm:t>
    </dgm:pt>
    <dgm:pt modelId="{6F3AF68C-89D2-434C-B7A3-7031546E0AEA}" type="parTrans" cxnId="{4068086F-BD13-4264-8DDD-61642C643366}">
      <dgm:prSet/>
      <dgm:spPr/>
      <dgm:t>
        <a:bodyPr/>
        <a:lstStyle/>
        <a:p>
          <a:endParaRPr lang="en-US"/>
        </a:p>
      </dgm:t>
    </dgm:pt>
    <dgm:pt modelId="{8CEEFBBE-2EDE-446B-8120-C4B12F218AA1}" type="sibTrans" cxnId="{4068086F-BD13-4264-8DDD-61642C643366}">
      <dgm:prSet/>
      <dgm:spPr/>
      <dgm:t>
        <a:bodyPr/>
        <a:lstStyle/>
        <a:p>
          <a:endParaRPr lang="en-US"/>
        </a:p>
      </dgm:t>
    </dgm:pt>
    <dgm:pt modelId="{C15DAF0B-2C28-4858-968A-922CB228FB41}" type="pres">
      <dgm:prSet presAssocID="{C2AF31FB-BFDF-4E75-AD58-6D66DFD0FBF5}" presName="linear" presStyleCnt="0">
        <dgm:presLayoutVars>
          <dgm:animLvl val="lvl"/>
          <dgm:resizeHandles val="exact"/>
        </dgm:presLayoutVars>
      </dgm:prSet>
      <dgm:spPr/>
    </dgm:pt>
    <dgm:pt modelId="{1E2A1DAF-50A3-4AB6-A527-A5B857533AF4}" type="pres">
      <dgm:prSet presAssocID="{A6FB841D-B6AE-407B-88CA-CF6883B52E7A}" presName="parentText" presStyleLbl="node1" presStyleIdx="0" presStyleCnt="5" custLinFactY="94037" custLinFactNeighborX="51" custLinFactNeighborY="100000">
        <dgm:presLayoutVars>
          <dgm:chMax val="0"/>
          <dgm:bulletEnabled val="1"/>
        </dgm:presLayoutVars>
      </dgm:prSet>
      <dgm:spPr/>
    </dgm:pt>
    <dgm:pt modelId="{641DD21C-E411-4756-BCF5-71DCEE3A318B}" type="pres">
      <dgm:prSet presAssocID="{E07F2721-1720-4F0C-A100-C5EBB549A4A5}" presName="spacer" presStyleCnt="0"/>
      <dgm:spPr/>
    </dgm:pt>
    <dgm:pt modelId="{17541454-199A-4BF7-9C65-FA4C1FF6160F}" type="pres">
      <dgm:prSet presAssocID="{EF762585-9AA8-46DF-87FF-9321DFDCEC09}" presName="parentText" presStyleLbl="node1" presStyleIdx="1" presStyleCnt="5" custLinFactY="96547" custLinFactNeighborX="66" custLinFactNeighborY="100000">
        <dgm:presLayoutVars>
          <dgm:chMax val="0"/>
          <dgm:bulletEnabled val="1"/>
        </dgm:presLayoutVars>
      </dgm:prSet>
      <dgm:spPr/>
    </dgm:pt>
    <dgm:pt modelId="{0F0371D5-B13A-4136-8467-D4D89A7B1E70}" type="pres">
      <dgm:prSet presAssocID="{A8F6F327-C4A5-4DB1-A670-B3D598C522E4}" presName="spacer" presStyleCnt="0"/>
      <dgm:spPr/>
    </dgm:pt>
    <dgm:pt modelId="{DA682F10-25E1-42EA-B153-83DE50B45B34}" type="pres">
      <dgm:prSet presAssocID="{51B0ADC6-09B2-47FF-A86E-62EB302B2959}" presName="parentText" presStyleLbl="node1" presStyleIdx="2" presStyleCnt="5" custLinFactY="100000" custLinFactNeighborX="-718" custLinFactNeighborY="111274">
        <dgm:presLayoutVars>
          <dgm:chMax val="0"/>
          <dgm:bulletEnabled val="1"/>
        </dgm:presLayoutVars>
      </dgm:prSet>
      <dgm:spPr/>
    </dgm:pt>
    <dgm:pt modelId="{B905BF81-1D5D-42D7-A843-F4A1762CEA6F}" type="pres">
      <dgm:prSet presAssocID="{3222B836-5428-49FE-8B2F-57C3D62CA87C}" presName="spacer" presStyleCnt="0"/>
      <dgm:spPr/>
    </dgm:pt>
    <dgm:pt modelId="{FF6D5C5B-1104-4191-8DA8-526767A55822}" type="pres">
      <dgm:prSet presAssocID="{3143BB05-90FD-4FFC-97EC-D1269E7D0552}" presName="parentText" presStyleLbl="node1" presStyleIdx="3" presStyleCnt="5" custLinFactY="-305032" custLinFactNeighborX="-776" custLinFactNeighborY="-400000">
        <dgm:presLayoutVars>
          <dgm:chMax val="0"/>
          <dgm:bulletEnabled val="1"/>
        </dgm:presLayoutVars>
      </dgm:prSet>
      <dgm:spPr/>
    </dgm:pt>
    <dgm:pt modelId="{F63A1360-32B2-40B5-9962-EE7011EB88A3}" type="pres">
      <dgm:prSet presAssocID="{E5683B98-84EA-4AD9-A62E-64ED42299802}" presName="spacer" presStyleCnt="0"/>
      <dgm:spPr/>
    </dgm:pt>
    <dgm:pt modelId="{D27E1307-A837-4CF7-93D4-5CC4CC0AF0E7}" type="pres">
      <dgm:prSet presAssocID="{A111FEEB-B858-4C42-97F0-F1C9C7A64A8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2FAE228-2FC6-47BB-A5BA-83CFBF3A17FA}" srcId="{C2AF31FB-BFDF-4E75-AD58-6D66DFD0FBF5}" destId="{51B0ADC6-09B2-47FF-A86E-62EB302B2959}" srcOrd="2" destOrd="0" parTransId="{66C0E093-3820-40D7-9DA5-51569B3A5668}" sibTransId="{3222B836-5428-49FE-8B2F-57C3D62CA87C}"/>
    <dgm:cxn modelId="{60FA2568-870A-4C3D-8DE1-AAE52E205756}" type="presOf" srcId="{C2AF31FB-BFDF-4E75-AD58-6D66DFD0FBF5}" destId="{C15DAF0B-2C28-4858-968A-922CB228FB41}" srcOrd="0" destOrd="0" presId="urn:microsoft.com/office/officeart/2005/8/layout/vList2"/>
    <dgm:cxn modelId="{4068086F-BD13-4264-8DDD-61642C643366}" srcId="{C2AF31FB-BFDF-4E75-AD58-6D66DFD0FBF5}" destId="{A111FEEB-B858-4C42-97F0-F1C9C7A64A8B}" srcOrd="4" destOrd="0" parTransId="{6F3AF68C-89D2-434C-B7A3-7031546E0AEA}" sibTransId="{8CEEFBBE-2EDE-446B-8120-C4B12F218AA1}"/>
    <dgm:cxn modelId="{6C4E0B80-D57D-44D4-80EB-78A60A55E3B0}" srcId="{C2AF31FB-BFDF-4E75-AD58-6D66DFD0FBF5}" destId="{A6FB841D-B6AE-407B-88CA-CF6883B52E7A}" srcOrd="0" destOrd="0" parTransId="{42F0487A-E66B-4E20-B10F-D6E4CD417215}" sibTransId="{E07F2721-1720-4F0C-A100-C5EBB549A4A5}"/>
    <dgm:cxn modelId="{E66CB780-F872-4F6E-86A4-53A61667EABF}" type="presOf" srcId="{51B0ADC6-09B2-47FF-A86E-62EB302B2959}" destId="{DA682F10-25E1-42EA-B153-83DE50B45B34}" srcOrd="0" destOrd="0" presId="urn:microsoft.com/office/officeart/2005/8/layout/vList2"/>
    <dgm:cxn modelId="{674DB1A0-42C9-4B05-9193-213067B79026}" srcId="{C2AF31FB-BFDF-4E75-AD58-6D66DFD0FBF5}" destId="{EF762585-9AA8-46DF-87FF-9321DFDCEC09}" srcOrd="1" destOrd="0" parTransId="{509BC5EE-029D-49D0-A90A-2246DFD23E8D}" sibTransId="{A8F6F327-C4A5-4DB1-A670-B3D598C522E4}"/>
    <dgm:cxn modelId="{4613A2A4-CCD5-46EC-8CD2-BBF826F85E85}" type="presOf" srcId="{A111FEEB-B858-4C42-97F0-F1C9C7A64A8B}" destId="{D27E1307-A837-4CF7-93D4-5CC4CC0AF0E7}" srcOrd="0" destOrd="0" presId="urn:microsoft.com/office/officeart/2005/8/layout/vList2"/>
    <dgm:cxn modelId="{EB5231A8-F5CA-4C6E-B072-D8CB9A8E4332}" srcId="{C2AF31FB-BFDF-4E75-AD58-6D66DFD0FBF5}" destId="{3143BB05-90FD-4FFC-97EC-D1269E7D0552}" srcOrd="3" destOrd="0" parTransId="{31DAAC9E-87B8-43C2-BCBD-5BDF13E51332}" sibTransId="{E5683B98-84EA-4AD9-A62E-64ED42299802}"/>
    <dgm:cxn modelId="{E4B6B1BB-93DB-41F5-A07E-54B2E32A0289}" type="presOf" srcId="{3143BB05-90FD-4FFC-97EC-D1269E7D0552}" destId="{FF6D5C5B-1104-4191-8DA8-526767A55822}" srcOrd="0" destOrd="0" presId="urn:microsoft.com/office/officeart/2005/8/layout/vList2"/>
    <dgm:cxn modelId="{148CF7DC-25B6-452C-B44D-8B30D87121D2}" type="presOf" srcId="{A6FB841D-B6AE-407B-88CA-CF6883B52E7A}" destId="{1E2A1DAF-50A3-4AB6-A527-A5B857533AF4}" srcOrd="0" destOrd="0" presId="urn:microsoft.com/office/officeart/2005/8/layout/vList2"/>
    <dgm:cxn modelId="{996C63F5-0F2C-472D-BEC2-5AE34604A474}" type="presOf" srcId="{EF762585-9AA8-46DF-87FF-9321DFDCEC09}" destId="{17541454-199A-4BF7-9C65-FA4C1FF6160F}" srcOrd="0" destOrd="0" presId="urn:microsoft.com/office/officeart/2005/8/layout/vList2"/>
    <dgm:cxn modelId="{31FC6F7C-9A02-4BC1-B119-80B36429B531}" type="presParOf" srcId="{C15DAF0B-2C28-4858-968A-922CB228FB41}" destId="{1E2A1DAF-50A3-4AB6-A527-A5B857533AF4}" srcOrd="0" destOrd="0" presId="urn:microsoft.com/office/officeart/2005/8/layout/vList2"/>
    <dgm:cxn modelId="{4C8B2DF6-B963-4292-9C25-2E99A7992F5B}" type="presParOf" srcId="{C15DAF0B-2C28-4858-968A-922CB228FB41}" destId="{641DD21C-E411-4756-BCF5-71DCEE3A318B}" srcOrd="1" destOrd="0" presId="urn:microsoft.com/office/officeart/2005/8/layout/vList2"/>
    <dgm:cxn modelId="{86F61AFD-BA99-4A44-ABE0-08022DC48368}" type="presParOf" srcId="{C15DAF0B-2C28-4858-968A-922CB228FB41}" destId="{17541454-199A-4BF7-9C65-FA4C1FF6160F}" srcOrd="2" destOrd="0" presId="urn:microsoft.com/office/officeart/2005/8/layout/vList2"/>
    <dgm:cxn modelId="{49CD7932-D741-44EB-8D5E-425C83DA6EA7}" type="presParOf" srcId="{C15DAF0B-2C28-4858-968A-922CB228FB41}" destId="{0F0371D5-B13A-4136-8467-D4D89A7B1E70}" srcOrd="3" destOrd="0" presId="urn:microsoft.com/office/officeart/2005/8/layout/vList2"/>
    <dgm:cxn modelId="{5C29B919-A93A-4DFA-9790-19154343B4C2}" type="presParOf" srcId="{C15DAF0B-2C28-4858-968A-922CB228FB41}" destId="{DA682F10-25E1-42EA-B153-83DE50B45B34}" srcOrd="4" destOrd="0" presId="urn:microsoft.com/office/officeart/2005/8/layout/vList2"/>
    <dgm:cxn modelId="{6C3A5376-4F8C-4AAA-AF3B-C171287B66BD}" type="presParOf" srcId="{C15DAF0B-2C28-4858-968A-922CB228FB41}" destId="{B905BF81-1D5D-42D7-A843-F4A1762CEA6F}" srcOrd="5" destOrd="0" presId="urn:microsoft.com/office/officeart/2005/8/layout/vList2"/>
    <dgm:cxn modelId="{D8A9BFEB-96F0-4FA3-8370-8A8112D66F9C}" type="presParOf" srcId="{C15DAF0B-2C28-4858-968A-922CB228FB41}" destId="{FF6D5C5B-1104-4191-8DA8-526767A55822}" srcOrd="6" destOrd="0" presId="urn:microsoft.com/office/officeart/2005/8/layout/vList2"/>
    <dgm:cxn modelId="{69F81B47-466D-4CE2-8284-D05D35BD2825}" type="presParOf" srcId="{C15DAF0B-2C28-4858-968A-922CB228FB41}" destId="{F63A1360-32B2-40B5-9962-EE7011EB88A3}" srcOrd="7" destOrd="0" presId="urn:microsoft.com/office/officeart/2005/8/layout/vList2"/>
    <dgm:cxn modelId="{100094C7-ACB1-4CB9-8F10-B9385337010D}" type="presParOf" srcId="{C15DAF0B-2C28-4858-968A-922CB228FB41}" destId="{D27E1307-A837-4CF7-93D4-5CC4CC0AF0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3FCD89-D63C-4DBE-AD85-A6968986293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30ABBD-2FF6-4686-A62B-4A89BD4C8C86}">
      <dgm:prSet/>
      <dgm:spPr/>
      <dgm:t>
        <a:bodyPr/>
        <a:lstStyle/>
        <a:p>
          <a:r>
            <a:rPr lang="en-US"/>
            <a:t>Adopt</a:t>
          </a:r>
        </a:p>
      </dgm:t>
    </dgm:pt>
    <dgm:pt modelId="{3A4B31B3-2688-45BC-A25E-176FD049D4E9}" type="parTrans" cxnId="{4F57E1DD-65C6-4838-88E1-197D3023A1CB}">
      <dgm:prSet/>
      <dgm:spPr/>
      <dgm:t>
        <a:bodyPr/>
        <a:lstStyle/>
        <a:p>
          <a:endParaRPr lang="en-US"/>
        </a:p>
      </dgm:t>
    </dgm:pt>
    <dgm:pt modelId="{6D3191B6-B0C4-4C5D-99A0-24A838BF0C64}" type="sibTrans" cxnId="{4F57E1DD-65C6-4838-88E1-197D3023A1CB}">
      <dgm:prSet/>
      <dgm:spPr/>
      <dgm:t>
        <a:bodyPr/>
        <a:lstStyle/>
        <a:p>
          <a:endParaRPr lang="en-US"/>
        </a:p>
      </dgm:t>
    </dgm:pt>
    <dgm:pt modelId="{8D6C9CEA-3CAC-470D-8C07-3D6FDA5BB1BD}">
      <dgm:prSet/>
      <dgm:spPr/>
      <dgm:t>
        <a:bodyPr/>
        <a:lstStyle/>
        <a:p>
          <a:r>
            <a:rPr lang="en-US"/>
            <a:t>Adopt ferric maltol for women intolerant to ferrous salts.</a:t>
          </a:r>
        </a:p>
      </dgm:t>
    </dgm:pt>
    <dgm:pt modelId="{3A56292B-8BAE-443D-A363-C177946B24B7}" type="parTrans" cxnId="{D34F3122-8755-401F-8740-B324B56FEA84}">
      <dgm:prSet/>
      <dgm:spPr/>
      <dgm:t>
        <a:bodyPr/>
        <a:lstStyle/>
        <a:p>
          <a:endParaRPr lang="en-US"/>
        </a:p>
      </dgm:t>
    </dgm:pt>
    <dgm:pt modelId="{D7D30B57-C32C-4C88-A16B-4204F59B33EE}" type="sibTrans" cxnId="{D34F3122-8755-401F-8740-B324B56FEA84}">
      <dgm:prSet/>
      <dgm:spPr/>
      <dgm:t>
        <a:bodyPr/>
        <a:lstStyle/>
        <a:p>
          <a:endParaRPr lang="en-US"/>
        </a:p>
      </dgm:t>
    </dgm:pt>
    <dgm:pt modelId="{D220ADE0-4557-439E-99DD-9F50C9511B6A}">
      <dgm:prSet/>
      <dgm:spPr/>
      <dgm:t>
        <a:bodyPr/>
        <a:lstStyle/>
        <a:p>
          <a:r>
            <a:rPr lang="en-US"/>
            <a:t>Use</a:t>
          </a:r>
        </a:p>
      </dgm:t>
    </dgm:pt>
    <dgm:pt modelId="{8903C3F5-EC4C-48AD-9D75-55F64C61044C}" type="parTrans" cxnId="{38E3B995-E475-4BD1-901C-507974067A25}">
      <dgm:prSet/>
      <dgm:spPr/>
      <dgm:t>
        <a:bodyPr/>
        <a:lstStyle/>
        <a:p>
          <a:endParaRPr lang="en-US"/>
        </a:p>
      </dgm:t>
    </dgm:pt>
    <dgm:pt modelId="{D0522362-BEBD-4444-8012-9D28BEDB9498}" type="sibTrans" cxnId="{38E3B995-E475-4BD1-901C-507974067A25}">
      <dgm:prSet/>
      <dgm:spPr/>
      <dgm:t>
        <a:bodyPr/>
        <a:lstStyle/>
        <a:p>
          <a:endParaRPr lang="en-US"/>
        </a:p>
      </dgm:t>
    </dgm:pt>
    <dgm:pt modelId="{CA83FC9C-F01D-4E63-9443-E48E620060CD}">
      <dgm:prSet/>
      <dgm:spPr/>
      <dgm:t>
        <a:bodyPr/>
        <a:lstStyle/>
        <a:p>
          <a:r>
            <a:rPr lang="en-US"/>
            <a:t>Use as first-line therapy in women requiring long-term oral iron.</a:t>
          </a:r>
        </a:p>
      </dgm:t>
    </dgm:pt>
    <dgm:pt modelId="{5CB1B247-2C55-4399-990A-6F610F560EEE}" type="parTrans" cxnId="{59D3465F-54CD-44C5-B1DA-592B36241455}">
      <dgm:prSet/>
      <dgm:spPr/>
      <dgm:t>
        <a:bodyPr/>
        <a:lstStyle/>
        <a:p>
          <a:endParaRPr lang="en-US"/>
        </a:p>
      </dgm:t>
    </dgm:pt>
    <dgm:pt modelId="{47F04D19-F180-43F7-8756-F8C34123A59E}" type="sibTrans" cxnId="{59D3465F-54CD-44C5-B1DA-592B36241455}">
      <dgm:prSet/>
      <dgm:spPr/>
      <dgm:t>
        <a:bodyPr/>
        <a:lstStyle/>
        <a:p>
          <a:endParaRPr lang="en-US"/>
        </a:p>
      </dgm:t>
    </dgm:pt>
    <dgm:pt modelId="{76145F21-8717-4746-802B-4213A042F181}">
      <dgm:prSet/>
      <dgm:spPr/>
      <dgm:t>
        <a:bodyPr/>
        <a:lstStyle/>
        <a:p>
          <a:r>
            <a:rPr lang="en-US"/>
            <a:t>Incorporate</a:t>
          </a:r>
        </a:p>
      </dgm:t>
    </dgm:pt>
    <dgm:pt modelId="{DC559B82-9C1C-4BFF-8DF5-73BE8E59556E}" type="parTrans" cxnId="{4ABDBBCB-3572-4C57-9B3B-F89C3409155E}">
      <dgm:prSet/>
      <dgm:spPr/>
      <dgm:t>
        <a:bodyPr/>
        <a:lstStyle/>
        <a:p>
          <a:endParaRPr lang="en-US"/>
        </a:p>
      </dgm:t>
    </dgm:pt>
    <dgm:pt modelId="{69457AA5-8A11-4FC0-B32B-1F7653D6122C}" type="sibTrans" cxnId="{4ABDBBCB-3572-4C57-9B3B-F89C3409155E}">
      <dgm:prSet/>
      <dgm:spPr/>
      <dgm:t>
        <a:bodyPr/>
        <a:lstStyle/>
        <a:p>
          <a:endParaRPr lang="en-US"/>
        </a:p>
      </dgm:t>
    </dgm:pt>
    <dgm:pt modelId="{8A466AF1-A701-4BFE-85AE-3081C555C3B8}">
      <dgm:prSet/>
      <dgm:spPr/>
      <dgm:t>
        <a:bodyPr/>
        <a:lstStyle/>
        <a:p>
          <a:r>
            <a:rPr lang="en-US" dirty="0"/>
            <a:t>Incorporate flexible dosing to optimize outcomes.</a:t>
          </a:r>
        </a:p>
      </dgm:t>
    </dgm:pt>
    <dgm:pt modelId="{CF8D97A7-A5FB-4883-ACFB-6B4AB7925877}" type="parTrans" cxnId="{00EBCF7E-6AF6-498E-8FC2-B8C494AA85F2}">
      <dgm:prSet/>
      <dgm:spPr/>
      <dgm:t>
        <a:bodyPr/>
        <a:lstStyle/>
        <a:p>
          <a:endParaRPr lang="en-US"/>
        </a:p>
      </dgm:t>
    </dgm:pt>
    <dgm:pt modelId="{6934A6D7-511B-40BD-AF15-F09BBEAB91C4}" type="sibTrans" cxnId="{00EBCF7E-6AF6-498E-8FC2-B8C494AA85F2}">
      <dgm:prSet/>
      <dgm:spPr/>
      <dgm:t>
        <a:bodyPr/>
        <a:lstStyle/>
        <a:p>
          <a:endParaRPr lang="en-US"/>
        </a:p>
      </dgm:t>
    </dgm:pt>
    <dgm:pt modelId="{0A982651-842E-42EA-AA14-C2DF50B1DE46}">
      <dgm:prSet/>
      <dgm:spPr/>
      <dgm:t>
        <a:bodyPr/>
        <a:lstStyle/>
        <a:p>
          <a:r>
            <a:rPr lang="en-US"/>
            <a:t>Screen</a:t>
          </a:r>
        </a:p>
      </dgm:t>
    </dgm:pt>
    <dgm:pt modelId="{32A95378-343B-4FBA-9C93-40F85B4CF911}" type="parTrans" cxnId="{8E235B40-EE02-4922-ACDD-86CBDFCE2B83}">
      <dgm:prSet/>
      <dgm:spPr/>
      <dgm:t>
        <a:bodyPr/>
        <a:lstStyle/>
        <a:p>
          <a:endParaRPr lang="en-US"/>
        </a:p>
      </dgm:t>
    </dgm:pt>
    <dgm:pt modelId="{3CAA79DD-98E8-42F2-844C-99913BCB838F}" type="sibTrans" cxnId="{8E235B40-EE02-4922-ACDD-86CBDFCE2B83}">
      <dgm:prSet/>
      <dgm:spPr/>
      <dgm:t>
        <a:bodyPr/>
        <a:lstStyle/>
        <a:p>
          <a:endParaRPr lang="en-US"/>
        </a:p>
      </dgm:t>
    </dgm:pt>
    <dgm:pt modelId="{8664A358-9633-4065-B249-41815A957523}">
      <dgm:prSet/>
      <dgm:spPr/>
      <dgm:t>
        <a:bodyPr/>
        <a:lstStyle/>
        <a:p>
          <a:r>
            <a:rPr lang="en-US"/>
            <a:t>Screen regularly and follow-up ferritin levels post-anemia recovery.</a:t>
          </a:r>
        </a:p>
      </dgm:t>
    </dgm:pt>
    <dgm:pt modelId="{7EEF3882-6814-43E8-A7A6-CCC3E672AE15}" type="parTrans" cxnId="{A09311A2-88AB-4404-A9AE-1325DFF11643}">
      <dgm:prSet/>
      <dgm:spPr/>
      <dgm:t>
        <a:bodyPr/>
        <a:lstStyle/>
        <a:p>
          <a:endParaRPr lang="en-US"/>
        </a:p>
      </dgm:t>
    </dgm:pt>
    <dgm:pt modelId="{E44F0018-71A3-45EE-871A-3AD6341B1B55}" type="sibTrans" cxnId="{A09311A2-88AB-4404-A9AE-1325DFF11643}">
      <dgm:prSet/>
      <dgm:spPr/>
      <dgm:t>
        <a:bodyPr/>
        <a:lstStyle/>
        <a:p>
          <a:endParaRPr lang="en-US"/>
        </a:p>
      </dgm:t>
    </dgm:pt>
    <dgm:pt modelId="{F0500B7A-769E-46D5-8412-9DD99EE68618}" type="pres">
      <dgm:prSet presAssocID="{C63FCD89-D63C-4DBE-AD85-A6968986293F}" presName="Name0" presStyleCnt="0">
        <dgm:presLayoutVars>
          <dgm:dir/>
          <dgm:animLvl val="lvl"/>
          <dgm:resizeHandles val="exact"/>
        </dgm:presLayoutVars>
      </dgm:prSet>
      <dgm:spPr/>
    </dgm:pt>
    <dgm:pt modelId="{1F0FC78D-C939-4521-8516-B186C7266D91}" type="pres">
      <dgm:prSet presAssocID="{1430ABBD-2FF6-4686-A62B-4A89BD4C8C86}" presName="linNode" presStyleCnt="0"/>
      <dgm:spPr/>
    </dgm:pt>
    <dgm:pt modelId="{DD0E7918-D36E-4791-B145-A2966B25EDA0}" type="pres">
      <dgm:prSet presAssocID="{1430ABBD-2FF6-4686-A62B-4A89BD4C8C86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DA99D738-3C52-4978-AD5A-5639BEC39CA8}" type="pres">
      <dgm:prSet presAssocID="{1430ABBD-2FF6-4686-A62B-4A89BD4C8C86}" presName="descendantText" presStyleLbl="alignAccFollowNode1" presStyleIdx="0" presStyleCnt="4">
        <dgm:presLayoutVars>
          <dgm:bulletEnabled/>
        </dgm:presLayoutVars>
      </dgm:prSet>
      <dgm:spPr/>
    </dgm:pt>
    <dgm:pt modelId="{B1F72152-F5EB-4AFB-8A46-78354B819F61}" type="pres">
      <dgm:prSet presAssocID="{6D3191B6-B0C4-4C5D-99A0-24A838BF0C64}" presName="sp" presStyleCnt="0"/>
      <dgm:spPr/>
    </dgm:pt>
    <dgm:pt modelId="{6B7165C6-25F5-4C9D-A631-72FD7242389E}" type="pres">
      <dgm:prSet presAssocID="{D220ADE0-4557-439E-99DD-9F50C9511B6A}" presName="linNode" presStyleCnt="0"/>
      <dgm:spPr/>
    </dgm:pt>
    <dgm:pt modelId="{9B867A96-67C6-4A49-AA9F-BDD75620270E}" type="pres">
      <dgm:prSet presAssocID="{D220ADE0-4557-439E-99DD-9F50C9511B6A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60F22D4D-A74C-443D-8A63-719C5A49859A}" type="pres">
      <dgm:prSet presAssocID="{D220ADE0-4557-439E-99DD-9F50C9511B6A}" presName="descendantText" presStyleLbl="alignAccFollowNode1" presStyleIdx="1" presStyleCnt="4">
        <dgm:presLayoutVars>
          <dgm:bulletEnabled/>
        </dgm:presLayoutVars>
      </dgm:prSet>
      <dgm:spPr/>
    </dgm:pt>
    <dgm:pt modelId="{40FBD7DB-0287-4C92-91F4-A5A08F620886}" type="pres">
      <dgm:prSet presAssocID="{D0522362-BEBD-4444-8012-9D28BEDB9498}" presName="sp" presStyleCnt="0"/>
      <dgm:spPr/>
    </dgm:pt>
    <dgm:pt modelId="{CCF975CE-5A69-4B8A-BCCC-EF92A27D7E4E}" type="pres">
      <dgm:prSet presAssocID="{76145F21-8717-4746-802B-4213A042F181}" presName="linNode" presStyleCnt="0"/>
      <dgm:spPr/>
    </dgm:pt>
    <dgm:pt modelId="{61605E89-06AB-44DA-9EAC-93CF826B6C1C}" type="pres">
      <dgm:prSet presAssocID="{76145F21-8717-4746-802B-4213A042F181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F551EB8B-E63D-463C-B287-DC15FB842CA2}" type="pres">
      <dgm:prSet presAssocID="{76145F21-8717-4746-802B-4213A042F181}" presName="descendantText" presStyleLbl="alignAccFollowNode1" presStyleIdx="2" presStyleCnt="4">
        <dgm:presLayoutVars>
          <dgm:bulletEnabled/>
        </dgm:presLayoutVars>
      </dgm:prSet>
      <dgm:spPr/>
    </dgm:pt>
    <dgm:pt modelId="{79FB408C-7714-4E30-9855-8D859A59E59B}" type="pres">
      <dgm:prSet presAssocID="{69457AA5-8A11-4FC0-B32B-1F7653D6122C}" presName="sp" presStyleCnt="0"/>
      <dgm:spPr/>
    </dgm:pt>
    <dgm:pt modelId="{997E9B8D-347E-4BE5-8E47-D8B71A4A11E9}" type="pres">
      <dgm:prSet presAssocID="{0A982651-842E-42EA-AA14-C2DF50B1DE46}" presName="linNode" presStyleCnt="0"/>
      <dgm:spPr/>
    </dgm:pt>
    <dgm:pt modelId="{99C42467-0B5E-4333-BB1A-D06176320AEA}" type="pres">
      <dgm:prSet presAssocID="{0A982651-842E-42EA-AA14-C2DF50B1DE46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6FDEC755-7B59-4D26-83E5-0FCAA70EC40F}" type="pres">
      <dgm:prSet presAssocID="{0A982651-842E-42EA-AA14-C2DF50B1DE46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D48E2D0C-E11B-47B8-AD70-9C831648691E}" type="presOf" srcId="{8D6C9CEA-3CAC-470D-8C07-3D6FDA5BB1BD}" destId="{DA99D738-3C52-4978-AD5A-5639BEC39CA8}" srcOrd="0" destOrd="0" presId="urn:microsoft.com/office/officeart/2016/7/layout/VerticalSolidActionList"/>
    <dgm:cxn modelId="{0EDC4320-49C2-4A1D-8EA4-CC0937B62BAF}" type="presOf" srcId="{0A982651-842E-42EA-AA14-C2DF50B1DE46}" destId="{99C42467-0B5E-4333-BB1A-D06176320AEA}" srcOrd="0" destOrd="0" presId="urn:microsoft.com/office/officeart/2016/7/layout/VerticalSolidActionList"/>
    <dgm:cxn modelId="{D34F3122-8755-401F-8740-B324B56FEA84}" srcId="{1430ABBD-2FF6-4686-A62B-4A89BD4C8C86}" destId="{8D6C9CEA-3CAC-470D-8C07-3D6FDA5BB1BD}" srcOrd="0" destOrd="0" parTransId="{3A56292B-8BAE-443D-A363-C177946B24B7}" sibTransId="{D7D30B57-C32C-4C88-A16B-4204F59B33EE}"/>
    <dgm:cxn modelId="{37BC7323-BBF1-4A14-B7B9-EC67BFF8FCFD}" type="presOf" srcId="{CA83FC9C-F01D-4E63-9443-E48E620060CD}" destId="{60F22D4D-A74C-443D-8A63-719C5A49859A}" srcOrd="0" destOrd="0" presId="urn:microsoft.com/office/officeart/2016/7/layout/VerticalSolidActionList"/>
    <dgm:cxn modelId="{A68CA225-B2BF-41A1-89EC-26D42A9E0650}" type="presOf" srcId="{76145F21-8717-4746-802B-4213A042F181}" destId="{61605E89-06AB-44DA-9EAC-93CF826B6C1C}" srcOrd="0" destOrd="0" presId="urn:microsoft.com/office/officeart/2016/7/layout/VerticalSolidActionList"/>
    <dgm:cxn modelId="{60E0FC36-06FB-44B8-A261-B989360244E2}" type="presOf" srcId="{8A466AF1-A701-4BFE-85AE-3081C555C3B8}" destId="{F551EB8B-E63D-463C-B287-DC15FB842CA2}" srcOrd="0" destOrd="0" presId="urn:microsoft.com/office/officeart/2016/7/layout/VerticalSolidActionList"/>
    <dgm:cxn modelId="{8E235B40-EE02-4922-ACDD-86CBDFCE2B83}" srcId="{C63FCD89-D63C-4DBE-AD85-A6968986293F}" destId="{0A982651-842E-42EA-AA14-C2DF50B1DE46}" srcOrd="3" destOrd="0" parTransId="{32A95378-343B-4FBA-9C93-40F85B4CF911}" sibTransId="{3CAA79DD-98E8-42F2-844C-99913BCB838F}"/>
    <dgm:cxn modelId="{59D3465F-54CD-44C5-B1DA-592B36241455}" srcId="{D220ADE0-4557-439E-99DD-9F50C9511B6A}" destId="{CA83FC9C-F01D-4E63-9443-E48E620060CD}" srcOrd="0" destOrd="0" parTransId="{5CB1B247-2C55-4399-990A-6F610F560EEE}" sibTransId="{47F04D19-F180-43F7-8756-F8C34123A59E}"/>
    <dgm:cxn modelId="{D820587A-651B-4F4F-803C-949292921F80}" type="presOf" srcId="{D220ADE0-4557-439E-99DD-9F50C9511B6A}" destId="{9B867A96-67C6-4A49-AA9F-BDD75620270E}" srcOrd="0" destOrd="0" presId="urn:microsoft.com/office/officeart/2016/7/layout/VerticalSolidActionList"/>
    <dgm:cxn modelId="{B1F7507E-F18C-4612-9930-08A30D742C96}" type="presOf" srcId="{1430ABBD-2FF6-4686-A62B-4A89BD4C8C86}" destId="{DD0E7918-D36E-4791-B145-A2966B25EDA0}" srcOrd="0" destOrd="0" presId="urn:microsoft.com/office/officeart/2016/7/layout/VerticalSolidActionList"/>
    <dgm:cxn modelId="{00EBCF7E-6AF6-498E-8FC2-B8C494AA85F2}" srcId="{76145F21-8717-4746-802B-4213A042F181}" destId="{8A466AF1-A701-4BFE-85AE-3081C555C3B8}" srcOrd="0" destOrd="0" parTransId="{CF8D97A7-A5FB-4883-ACFB-6B4AB7925877}" sibTransId="{6934A6D7-511B-40BD-AF15-F09BBEAB91C4}"/>
    <dgm:cxn modelId="{38E3B995-E475-4BD1-901C-507974067A25}" srcId="{C63FCD89-D63C-4DBE-AD85-A6968986293F}" destId="{D220ADE0-4557-439E-99DD-9F50C9511B6A}" srcOrd="1" destOrd="0" parTransId="{8903C3F5-EC4C-48AD-9D75-55F64C61044C}" sibTransId="{D0522362-BEBD-4444-8012-9D28BEDB9498}"/>
    <dgm:cxn modelId="{A09311A2-88AB-4404-A9AE-1325DFF11643}" srcId="{0A982651-842E-42EA-AA14-C2DF50B1DE46}" destId="{8664A358-9633-4065-B249-41815A957523}" srcOrd="0" destOrd="0" parTransId="{7EEF3882-6814-43E8-A7A6-CCC3E672AE15}" sibTransId="{E44F0018-71A3-45EE-871A-3AD6341B1B55}"/>
    <dgm:cxn modelId="{F03BC8A9-1C41-45A5-A5DD-0C91AC1CA811}" type="presOf" srcId="{C63FCD89-D63C-4DBE-AD85-A6968986293F}" destId="{F0500B7A-769E-46D5-8412-9DD99EE68618}" srcOrd="0" destOrd="0" presId="urn:microsoft.com/office/officeart/2016/7/layout/VerticalSolidActionList"/>
    <dgm:cxn modelId="{4ABDBBCB-3572-4C57-9B3B-F89C3409155E}" srcId="{C63FCD89-D63C-4DBE-AD85-A6968986293F}" destId="{76145F21-8717-4746-802B-4213A042F181}" srcOrd="2" destOrd="0" parTransId="{DC559B82-9C1C-4BFF-8DF5-73BE8E59556E}" sibTransId="{69457AA5-8A11-4FC0-B32B-1F7653D6122C}"/>
    <dgm:cxn modelId="{6B59DBDA-A334-442C-9BB9-A927D7B1C7C4}" type="presOf" srcId="{8664A358-9633-4065-B249-41815A957523}" destId="{6FDEC755-7B59-4D26-83E5-0FCAA70EC40F}" srcOrd="0" destOrd="0" presId="urn:microsoft.com/office/officeart/2016/7/layout/VerticalSolidActionList"/>
    <dgm:cxn modelId="{4F57E1DD-65C6-4838-88E1-197D3023A1CB}" srcId="{C63FCD89-D63C-4DBE-AD85-A6968986293F}" destId="{1430ABBD-2FF6-4686-A62B-4A89BD4C8C86}" srcOrd="0" destOrd="0" parTransId="{3A4B31B3-2688-45BC-A25E-176FD049D4E9}" sibTransId="{6D3191B6-B0C4-4C5D-99A0-24A838BF0C64}"/>
    <dgm:cxn modelId="{D2EBAB74-BA24-44F9-BB39-BB6E04913C5D}" type="presParOf" srcId="{F0500B7A-769E-46D5-8412-9DD99EE68618}" destId="{1F0FC78D-C939-4521-8516-B186C7266D91}" srcOrd="0" destOrd="0" presId="urn:microsoft.com/office/officeart/2016/7/layout/VerticalSolidActionList"/>
    <dgm:cxn modelId="{38B98159-10AD-49BF-84DF-25E80F42C607}" type="presParOf" srcId="{1F0FC78D-C939-4521-8516-B186C7266D91}" destId="{DD0E7918-D36E-4791-B145-A2966B25EDA0}" srcOrd="0" destOrd="0" presId="urn:microsoft.com/office/officeart/2016/7/layout/VerticalSolidActionList"/>
    <dgm:cxn modelId="{B4E9E8FF-7C96-43DD-B464-1D11ED496FF6}" type="presParOf" srcId="{1F0FC78D-C939-4521-8516-B186C7266D91}" destId="{DA99D738-3C52-4978-AD5A-5639BEC39CA8}" srcOrd="1" destOrd="0" presId="urn:microsoft.com/office/officeart/2016/7/layout/VerticalSolidActionList"/>
    <dgm:cxn modelId="{4AC0C722-9D22-4F10-9546-208772AEF52D}" type="presParOf" srcId="{F0500B7A-769E-46D5-8412-9DD99EE68618}" destId="{B1F72152-F5EB-4AFB-8A46-78354B819F61}" srcOrd="1" destOrd="0" presId="urn:microsoft.com/office/officeart/2016/7/layout/VerticalSolidActionList"/>
    <dgm:cxn modelId="{60E79EE6-8795-4617-8198-0EA03436D6B0}" type="presParOf" srcId="{F0500B7A-769E-46D5-8412-9DD99EE68618}" destId="{6B7165C6-25F5-4C9D-A631-72FD7242389E}" srcOrd="2" destOrd="0" presId="urn:microsoft.com/office/officeart/2016/7/layout/VerticalSolidActionList"/>
    <dgm:cxn modelId="{DC55B390-3E4A-4976-8D80-DE37E74E61E6}" type="presParOf" srcId="{6B7165C6-25F5-4C9D-A631-72FD7242389E}" destId="{9B867A96-67C6-4A49-AA9F-BDD75620270E}" srcOrd="0" destOrd="0" presId="urn:microsoft.com/office/officeart/2016/7/layout/VerticalSolidActionList"/>
    <dgm:cxn modelId="{30B669E6-162E-4DA7-BE05-975CE74B41F7}" type="presParOf" srcId="{6B7165C6-25F5-4C9D-A631-72FD7242389E}" destId="{60F22D4D-A74C-443D-8A63-719C5A49859A}" srcOrd="1" destOrd="0" presId="urn:microsoft.com/office/officeart/2016/7/layout/VerticalSolidActionList"/>
    <dgm:cxn modelId="{29D354FA-D3F1-49D0-BDFB-8164DD02A6B6}" type="presParOf" srcId="{F0500B7A-769E-46D5-8412-9DD99EE68618}" destId="{40FBD7DB-0287-4C92-91F4-A5A08F620886}" srcOrd="3" destOrd="0" presId="urn:microsoft.com/office/officeart/2016/7/layout/VerticalSolidActionList"/>
    <dgm:cxn modelId="{44523A2D-10B0-4B6B-96AA-661FC1C2EDF9}" type="presParOf" srcId="{F0500B7A-769E-46D5-8412-9DD99EE68618}" destId="{CCF975CE-5A69-4B8A-BCCC-EF92A27D7E4E}" srcOrd="4" destOrd="0" presId="urn:microsoft.com/office/officeart/2016/7/layout/VerticalSolidActionList"/>
    <dgm:cxn modelId="{D644BF46-6CDD-4879-AB7E-6848AFC9F7AF}" type="presParOf" srcId="{CCF975CE-5A69-4B8A-BCCC-EF92A27D7E4E}" destId="{61605E89-06AB-44DA-9EAC-93CF826B6C1C}" srcOrd="0" destOrd="0" presId="urn:microsoft.com/office/officeart/2016/7/layout/VerticalSolidActionList"/>
    <dgm:cxn modelId="{0465BF69-3775-4EA7-97D5-D5C4BEF46BB7}" type="presParOf" srcId="{CCF975CE-5A69-4B8A-BCCC-EF92A27D7E4E}" destId="{F551EB8B-E63D-463C-B287-DC15FB842CA2}" srcOrd="1" destOrd="0" presId="urn:microsoft.com/office/officeart/2016/7/layout/VerticalSolidActionList"/>
    <dgm:cxn modelId="{C452C6C7-3191-4F91-B3A2-386D7B6710C8}" type="presParOf" srcId="{F0500B7A-769E-46D5-8412-9DD99EE68618}" destId="{79FB408C-7714-4E30-9855-8D859A59E59B}" srcOrd="5" destOrd="0" presId="urn:microsoft.com/office/officeart/2016/7/layout/VerticalSolidActionList"/>
    <dgm:cxn modelId="{5ECA6E8B-9535-4847-9DB1-EA5149998421}" type="presParOf" srcId="{F0500B7A-769E-46D5-8412-9DD99EE68618}" destId="{997E9B8D-347E-4BE5-8E47-D8B71A4A11E9}" srcOrd="6" destOrd="0" presId="urn:microsoft.com/office/officeart/2016/7/layout/VerticalSolidActionList"/>
    <dgm:cxn modelId="{3A690279-8430-4D9A-9864-7240DF745A78}" type="presParOf" srcId="{997E9B8D-347E-4BE5-8E47-D8B71A4A11E9}" destId="{99C42467-0B5E-4333-BB1A-D06176320AEA}" srcOrd="0" destOrd="0" presId="urn:microsoft.com/office/officeart/2016/7/layout/VerticalSolidActionList"/>
    <dgm:cxn modelId="{6A2C205D-DF66-4F79-A43B-2749E08C9E21}" type="presParOf" srcId="{997E9B8D-347E-4BE5-8E47-D8B71A4A11E9}" destId="{6FDEC755-7B59-4D26-83E5-0FCAA70EC40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B69C5C-BF84-4A88-B90C-32E7265D0CB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58794E-0C4D-448F-A23C-5DC978CA1C9A}">
      <dgm:prSet/>
      <dgm:spPr/>
      <dgm:t>
        <a:bodyPr/>
        <a:lstStyle/>
        <a:p>
          <a:r>
            <a:rPr lang="en-US"/>
            <a:t>Iron deficiency is preventable but under-addressed in menstruating women</a:t>
          </a:r>
        </a:p>
      </dgm:t>
    </dgm:pt>
    <dgm:pt modelId="{FE58CF7C-2680-4572-9520-105CBD8108D2}" type="parTrans" cxnId="{23F952F7-9E3C-4FA3-82B1-153D755D23D3}">
      <dgm:prSet/>
      <dgm:spPr/>
      <dgm:t>
        <a:bodyPr/>
        <a:lstStyle/>
        <a:p>
          <a:endParaRPr lang="en-US"/>
        </a:p>
      </dgm:t>
    </dgm:pt>
    <dgm:pt modelId="{9481DD38-0AD5-4738-A05E-725C4186A236}" type="sibTrans" cxnId="{23F952F7-9E3C-4FA3-82B1-153D755D23D3}">
      <dgm:prSet/>
      <dgm:spPr/>
      <dgm:t>
        <a:bodyPr/>
        <a:lstStyle/>
        <a:p>
          <a:endParaRPr lang="en-US"/>
        </a:p>
      </dgm:t>
    </dgm:pt>
    <dgm:pt modelId="{761BE0D3-687B-4851-807A-59DAA7AEBC70}">
      <dgm:prSet/>
      <dgm:spPr/>
      <dgm:t>
        <a:bodyPr/>
        <a:lstStyle/>
        <a:p>
          <a:r>
            <a:rPr lang="en-US" dirty="0"/>
            <a:t>Current therapy is limited by tolerability and side effects.</a:t>
          </a:r>
        </a:p>
      </dgm:t>
    </dgm:pt>
    <dgm:pt modelId="{ED5B3675-DFA2-4660-BBA9-D5C2F6698AA4}" type="parTrans" cxnId="{0414CC80-581B-494E-8EF4-A5D004D92336}">
      <dgm:prSet/>
      <dgm:spPr/>
      <dgm:t>
        <a:bodyPr/>
        <a:lstStyle/>
        <a:p>
          <a:endParaRPr lang="en-US"/>
        </a:p>
      </dgm:t>
    </dgm:pt>
    <dgm:pt modelId="{7D543663-7E37-4D17-98D8-72B269BBAF70}" type="sibTrans" cxnId="{0414CC80-581B-494E-8EF4-A5D004D92336}">
      <dgm:prSet/>
      <dgm:spPr/>
      <dgm:t>
        <a:bodyPr/>
        <a:lstStyle/>
        <a:p>
          <a:endParaRPr lang="en-US"/>
        </a:p>
      </dgm:t>
    </dgm:pt>
    <dgm:pt modelId="{4C23C176-ED0B-4D41-84A1-E22362E02CAA}">
      <dgm:prSet/>
      <dgm:spPr/>
      <dgm:t>
        <a:bodyPr/>
        <a:lstStyle/>
        <a:p>
          <a:r>
            <a:rPr lang="en-US" dirty="0"/>
            <a:t>Long term management are needed to reduce prevalence</a:t>
          </a:r>
        </a:p>
      </dgm:t>
    </dgm:pt>
    <dgm:pt modelId="{B2BEEBD8-C737-49D1-A7AA-81573AACC0E6}" type="parTrans" cxnId="{4A8B01D2-816E-4CC3-851D-C5B48C22662D}">
      <dgm:prSet/>
      <dgm:spPr/>
      <dgm:t>
        <a:bodyPr/>
        <a:lstStyle/>
        <a:p>
          <a:endParaRPr lang="en-US"/>
        </a:p>
      </dgm:t>
    </dgm:pt>
    <dgm:pt modelId="{19CD6554-2F79-47A8-82F4-0299348A4FDE}" type="sibTrans" cxnId="{4A8B01D2-816E-4CC3-851D-C5B48C22662D}">
      <dgm:prSet/>
      <dgm:spPr/>
      <dgm:t>
        <a:bodyPr/>
        <a:lstStyle/>
        <a:p>
          <a:endParaRPr lang="en-US"/>
        </a:p>
      </dgm:t>
    </dgm:pt>
    <dgm:pt modelId="{BFBAEFCC-FB00-4387-9DA2-315C5E39756F}">
      <dgm:prSet/>
      <dgm:spPr/>
      <dgm:t>
        <a:bodyPr/>
        <a:lstStyle/>
        <a:p>
          <a:r>
            <a:rPr lang="en-US"/>
            <a:t>Empowering women and healthcare systems is key to success</a:t>
          </a:r>
        </a:p>
      </dgm:t>
    </dgm:pt>
    <dgm:pt modelId="{CFF6952F-1769-4A41-9BEE-CDF0C7856126}" type="parTrans" cxnId="{F7F617B2-159A-48AF-BF7F-FBDFCA618D0F}">
      <dgm:prSet/>
      <dgm:spPr/>
      <dgm:t>
        <a:bodyPr/>
        <a:lstStyle/>
        <a:p>
          <a:endParaRPr lang="en-US"/>
        </a:p>
      </dgm:t>
    </dgm:pt>
    <dgm:pt modelId="{CD0733E5-2C60-4830-A967-05A3F8C79A2A}" type="sibTrans" cxnId="{F7F617B2-159A-48AF-BF7F-FBDFCA618D0F}">
      <dgm:prSet/>
      <dgm:spPr/>
      <dgm:t>
        <a:bodyPr/>
        <a:lstStyle/>
        <a:p>
          <a:endParaRPr lang="en-US"/>
        </a:p>
      </dgm:t>
    </dgm:pt>
    <dgm:pt modelId="{895EC590-9EC5-4F4F-AE09-AEE76ACAA5DE}" type="pres">
      <dgm:prSet presAssocID="{4EB69C5C-BF84-4A88-B90C-32E7265D0CBB}" presName="linear" presStyleCnt="0">
        <dgm:presLayoutVars>
          <dgm:animLvl val="lvl"/>
          <dgm:resizeHandles val="exact"/>
        </dgm:presLayoutVars>
      </dgm:prSet>
      <dgm:spPr/>
    </dgm:pt>
    <dgm:pt modelId="{3894FADD-4FCC-4504-AC6F-C7568C8D3687}" type="pres">
      <dgm:prSet presAssocID="{2258794E-0C4D-448F-A23C-5DC978CA1C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1E006D-D97A-4B20-9F7D-CB523770AB71}" type="pres">
      <dgm:prSet presAssocID="{9481DD38-0AD5-4738-A05E-725C4186A236}" presName="spacer" presStyleCnt="0"/>
      <dgm:spPr/>
    </dgm:pt>
    <dgm:pt modelId="{3C2EE24A-ABA5-439B-BE6D-43329B9423FA}" type="pres">
      <dgm:prSet presAssocID="{761BE0D3-687B-4851-807A-59DAA7AEBC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653FBF-8AA5-4B1B-B64F-E260305F84E7}" type="pres">
      <dgm:prSet presAssocID="{7D543663-7E37-4D17-98D8-72B269BBAF70}" presName="spacer" presStyleCnt="0"/>
      <dgm:spPr/>
    </dgm:pt>
    <dgm:pt modelId="{D00E21BA-E105-481B-867B-86BCBA2BEA0E}" type="pres">
      <dgm:prSet presAssocID="{4C23C176-ED0B-4D41-84A1-E22362E02C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2087FD3-7CEF-424F-A7F8-8FCCCE5E8A75}" type="pres">
      <dgm:prSet presAssocID="{19CD6554-2F79-47A8-82F4-0299348A4FDE}" presName="spacer" presStyleCnt="0"/>
      <dgm:spPr/>
    </dgm:pt>
    <dgm:pt modelId="{93A0E044-0E40-44E0-B120-7FB46E3D4712}" type="pres">
      <dgm:prSet presAssocID="{BFBAEFCC-FB00-4387-9DA2-315C5E39756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2BC4408-C74D-4DE3-94BA-D04A28E17F00}" type="presOf" srcId="{BFBAEFCC-FB00-4387-9DA2-315C5E39756F}" destId="{93A0E044-0E40-44E0-B120-7FB46E3D4712}" srcOrd="0" destOrd="0" presId="urn:microsoft.com/office/officeart/2005/8/layout/vList2"/>
    <dgm:cxn modelId="{5AA80D1A-1AA1-4B4D-BEE2-33422E51DDAB}" type="presOf" srcId="{761BE0D3-687B-4851-807A-59DAA7AEBC70}" destId="{3C2EE24A-ABA5-439B-BE6D-43329B9423FA}" srcOrd="0" destOrd="0" presId="urn:microsoft.com/office/officeart/2005/8/layout/vList2"/>
    <dgm:cxn modelId="{CCBBCC4A-610C-419B-A255-5581342FBC50}" type="presOf" srcId="{4C23C176-ED0B-4D41-84A1-E22362E02CAA}" destId="{D00E21BA-E105-481B-867B-86BCBA2BEA0E}" srcOrd="0" destOrd="0" presId="urn:microsoft.com/office/officeart/2005/8/layout/vList2"/>
    <dgm:cxn modelId="{0414CC80-581B-494E-8EF4-A5D004D92336}" srcId="{4EB69C5C-BF84-4A88-B90C-32E7265D0CBB}" destId="{761BE0D3-687B-4851-807A-59DAA7AEBC70}" srcOrd="1" destOrd="0" parTransId="{ED5B3675-DFA2-4660-BBA9-D5C2F6698AA4}" sibTransId="{7D543663-7E37-4D17-98D8-72B269BBAF70}"/>
    <dgm:cxn modelId="{F7F617B2-159A-48AF-BF7F-FBDFCA618D0F}" srcId="{4EB69C5C-BF84-4A88-B90C-32E7265D0CBB}" destId="{BFBAEFCC-FB00-4387-9DA2-315C5E39756F}" srcOrd="3" destOrd="0" parTransId="{CFF6952F-1769-4A41-9BEE-CDF0C7856126}" sibTransId="{CD0733E5-2C60-4830-A967-05A3F8C79A2A}"/>
    <dgm:cxn modelId="{4A8B01D2-816E-4CC3-851D-C5B48C22662D}" srcId="{4EB69C5C-BF84-4A88-B90C-32E7265D0CBB}" destId="{4C23C176-ED0B-4D41-84A1-E22362E02CAA}" srcOrd="2" destOrd="0" parTransId="{B2BEEBD8-C737-49D1-A7AA-81573AACC0E6}" sibTransId="{19CD6554-2F79-47A8-82F4-0299348A4FDE}"/>
    <dgm:cxn modelId="{CB8049E9-53F2-44EF-915A-8E6282525B23}" type="presOf" srcId="{2258794E-0C4D-448F-A23C-5DC978CA1C9A}" destId="{3894FADD-4FCC-4504-AC6F-C7568C8D3687}" srcOrd="0" destOrd="0" presId="urn:microsoft.com/office/officeart/2005/8/layout/vList2"/>
    <dgm:cxn modelId="{365750F3-3685-4496-8DF0-F318B9AD669C}" type="presOf" srcId="{4EB69C5C-BF84-4A88-B90C-32E7265D0CBB}" destId="{895EC590-9EC5-4F4F-AE09-AEE76ACAA5DE}" srcOrd="0" destOrd="0" presId="urn:microsoft.com/office/officeart/2005/8/layout/vList2"/>
    <dgm:cxn modelId="{23F952F7-9E3C-4FA3-82B1-153D755D23D3}" srcId="{4EB69C5C-BF84-4A88-B90C-32E7265D0CBB}" destId="{2258794E-0C4D-448F-A23C-5DC978CA1C9A}" srcOrd="0" destOrd="0" parTransId="{FE58CF7C-2680-4572-9520-105CBD8108D2}" sibTransId="{9481DD38-0AD5-4738-A05E-725C4186A236}"/>
    <dgm:cxn modelId="{064CE53C-9E4D-47D5-9D3C-DF946129EB05}" type="presParOf" srcId="{895EC590-9EC5-4F4F-AE09-AEE76ACAA5DE}" destId="{3894FADD-4FCC-4504-AC6F-C7568C8D3687}" srcOrd="0" destOrd="0" presId="urn:microsoft.com/office/officeart/2005/8/layout/vList2"/>
    <dgm:cxn modelId="{23B481D0-F3E0-4664-BC95-CC378D844CB3}" type="presParOf" srcId="{895EC590-9EC5-4F4F-AE09-AEE76ACAA5DE}" destId="{A31E006D-D97A-4B20-9F7D-CB523770AB71}" srcOrd="1" destOrd="0" presId="urn:microsoft.com/office/officeart/2005/8/layout/vList2"/>
    <dgm:cxn modelId="{C983F76B-A489-423C-BA54-984DF57B1ACF}" type="presParOf" srcId="{895EC590-9EC5-4F4F-AE09-AEE76ACAA5DE}" destId="{3C2EE24A-ABA5-439B-BE6D-43329B9423FA}" srcOrd="2" destOrd="0" presId="urn:microsoft.com/office/officeart/2005/8/layout/vList2"/>
    <dgm:cxn modelId="{236241BF-58C1-4731-A351-38EAD5C9BE5A}" type="presParOf" srcId="{895EC590-9EC5-4F4F-AE09-AEE76ACAA5DE}" destId="{7D653FBF-8AA5-4B1B-B64F-E260305F84E7}" srcOrd="3" destOrd="0" presId="urn:microsoft.com/office/officeart/2005/8/layout/vList2"/>
    <dgm:cxn modelId="{AC9739D3-C421-4F10-B1CE-2F26009BAB95}" type="presParOf" srcId="{895EC590-9EC5-4F4F-AE09-AEE76ACAA5DE}" destId="{D00E21BA-E105-481B-867B-86BCBA2BEA0E}" srcOrd="4" destOrd="0" presId="urn:microsoft.com/office/officeart/2005/8/layout/vList2"/>
    <dgm:cxn modelId="{D5028924-B9E5-4DB4-965C-1D6F4BB277E7}" type="presParOf" srcId="{895EC590-9EC5-4F4F-AE09-AEE76ACAA5DE}" destId="{12087FD3-7CEF-424F-A7F8-8FCCCE5E8A75}" srcOrd="5" destOrd="0" presId="urn:microsoft.com/office/officeart/2005/8/layout/vList2"/>
    <dgm:cxn modelId="{2850F040-07A8-418A-835E-7EB067BE0CCF}" type="presParOf" srcId="{895EC590-9EC5-4F4F-AE09-AEE76ACAA5DE}" destId="{93A0E044-0E40-44E0-B120-7FB46E3D47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045F54-DBD7-41E4-842E-E7A21C62CB1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044FA7-0E96-4997-B41E-9FEF64B50799}">
      <dgm:prSet custT="1"/>
      <dgm:spPr/>
      <dgm:t>
        <a:bodyPr/>
        <a:lstStyle/>
        <a:p>
          <a:r>
            <a:rPr lang="en-US" sz="2700" dirty="0"/>
            <a:t>Iron deficiency anemia develops when body stores of iron drop too low to support normal red blood cell (RBC) production. </a:t>
          </a:r>
        </a:p>
      </dgm:t>
    </dgm:pt>
    <dgm:pt modelId="{3F5A3128-E345-48D4-9B0A-8D64FE387512}" type="parTrans" cxnId="{7FE2F23D-8BD0-4523-9FE4-DDACC776539C}">
      <dgm:prSet/>
      <dgm:spPr/>
      <dgm:t>
        <a:bodyPr/>
        <a:lstStyle/>
        <a:p>
          <a:endParaRPr lang="en-US"/>
        </a:p>
      </dgm:t>
    </dgm:pt>
    <dgm:pt modelId="{F1467992-3FB4-4429-BFCD-9CD074674979}" type="sibTrans" cxnId="{7FE2F23D-8BD0-4523-9FE4-DDACC776539C}">
      <dgm:prSet/>
      <dgm:spPr/>
      <dgm:t>
        <a:bodyPr/>
        <a:lstStyle/>
        <a:p>
          <a:endParaRPr lang="en-US"/>
        </a:p>
      </dgm:t>
    </dgm:pt>
    <dgm:pt modelId="{3ED28FDB-CC8E-4BF6-883B-C363E86473AE}">
      <dgm:prSet custT="1"/>
      <dgm:spPr/>
      <dgm:t>
        <a:bodyPr/>
        <a:lstStyle/>
        <a:p>
          <a:r>
            <a:rPr lang="en-US" sz="2400" dirty="0"/>
            <a:t>Not all anemia in women is caused by iron deficiency, but iron deficiency is the single biggest contributor</a:t>
          </a:r>
          <a:r>
            <a:rPr lang="en-US" sz="500" dirty="0"/>
            <a:t>. </a:t>
          </a:r>
        </a:p>
      </dgm:t>
    </dgm:pt>
    <dgm:pt modelId="{B5D7DF16-FF68-4023-BE18-620E664135FB}" type="parTrans" cxnId="{ABB3280D-3F8A-4F5B-8A55-5E7E4A08AE1D}">
      <dgm:prSet/>
      <dgm:spPr/>
      <dgm:t>
        <a:bodyPr/>
        <a:lstStyle/>
        <a:p>
          <a:endParaRPr lang="en-US"/>
        </a:p>
      </dgm:t>
    </dgm:pt>
    <dgm:pt modelId="{8ACACD65-2666-4AA8-AD75-BD23EC1A548C}" type="sibTrans" cxnId="{ABB3280D-3F8A-4F5B-8A55-5E7E4A08AE1D}">
      <dgm:prSet/>
      <dgm:spPr/>
      <dgm:t>
        <a:bodyPr/>
        <a:lstStyle/>
        <a:p>
          <a:endParaRPr lang="en-US"/>
        </a:p>
      </dgm:t>
    </dgm:pt>
    <dgm:pt modelId="{C2C64977-1650-448C-ACD3-FB61036B97F9}">
      <dgm:prSet custT="1"/>
      <dgm:spPr/>
      <dgm:t>
        <a:bodyPr/>
        <a:lstStyle/>
        <a:p>
          <a:r>
            <a:rPr lang="en-US" sz="2400" dirty="0"/>
            <a:t>Globally, an estimated 50% of anemia cases are due to iron deficiency</a:t>
          </a:r>
        </a:p>
      </dgm:t>
    </dgm:pt>
    <dgm:pt modelId="{B1620515-8EFB-41B4-8692-0842863228EB}" type="parTrans" cxnId="{F73968D2-6684-4215-93A6-605F0B440515}">
      <dgm:prSet/>
      <dgm:spPr/>
      <dgm:t>
        <a:bodyPr/>
        <a:lstStyle/>
        <a:p>
          <a:endParaRPr lang="en-US"/>
        </a:p>
      </dgm:t>
    </dgm:pt>
    <dgm:pt modelId="{EBC16427-47D9-41EB-BA74-494AE1F53386}" type="sibTrans" cxnId="{F73968D2-6684-4215-93A6-605F0B440515}">
      <dgm:prSet/>
      <dgm:spPr/>
      <dgm:t>
        <a:bodyPr/>
        <a:lstStyle/>
        <a:p>
          <a:endParaRPr lang="en-US"/>
        </a:p>
      </dgm:t>
    </dgm:pt>
    <dgm:pt modelId="{A3747BCE-A092-4226-9FB5-06D608E9E876}" type="pres">
      <dgm:prSet presAssocID="{7A045F54-DBD7-41E4-842E-E7A21C62CB16}" presName="linear" presStyleCnt="0">
        <dgm:presLayoutVars>
          <dgm:animLvl val="lvl"/>
          <dgm:resizeHandles val="exact"/>
        </dgm:presLayoutVars>
      </dgm:prSet>
      <dgm:spPr/>
    </dgm:pt>
    <dgm:pt modelId="{931C5C52-CD20-4A92-B0EB-B118DD7485B1}" type="pres">
      <dgm:prSet presAssocID="{14044FA7-0E96-4997-B41E-9FEF64B50799}" presName="parentText" presStyleLbl="node1" presStyleIdx="0" presStyleCnt="3" custScaleY="185462">
        <dgm:presLayoutVars>
          <dgm:chMax val="0"/>
          <dgm:bulletEnabled val="1"/>
        </dgm:presLayoutVars>
      </dgm:prSet>
      <dgm:spPr/>
    </dgm:pt>
    <dgm:pt modelId="{5BBD9626-68B2-4948-95A0-CE625201D52D}" type="pres">
      <dgm:prSet presAssocID="{F1467992-3FB4-4429-BFCD-9CD074674979}" presName="spacer" presStyleCnt="0"/>
      <dgm:spPr/>
    </dgm:pt>
    <dgm:pt modelId="{8E59B90E-1CB7-4841-BBEB-E77064297BC8}" type="pres">
      <dgm:prSet presAssocID="{3ED28FDB-CC8E-4BF6-883B-C363E86473AE}" presName="parentText" presStyleLbl="node1" presStyleIdx="1" presStyleCnt="3" custScaleX="88886">
        <dgm:presLayoutVars>
          <dgm:chMax val="0"/>
          <dgm:bulletEnabled val="1"/>
        </dgm:presLayoutVars>
      </dgm:prSet>
      <dgm:spPr/>
    </dgm:pt>
    <dgm:pt modelId="{08CAD4EA-95D8-4251-8071-4882F9B9656E}" type="pres">
      <dgm:prSet presAssocID="{8ACACD65-2666-4AA8-AD75-BD23EC1A548C}" presName="spacer" presStyleCnt="0"/>
      <dgm:spPr/>
    </dgm:pt>
    <dgm:pt modelId="{411166C6-8AA5-422B-92DE-12E5639A4E5F}" type="pres">
      <dgm:prSet presAssocID="{C2C64977-1650-448C-ACD3-FB61036B97F9}" presName="parentText" presStyleLbl="node1" presStyleIdx="2" presStyleCnt="3" custScaleX="88975">
        <dgm:presLayoutVars>
          <dgm:chMax val="0"/>
          <dgm:bulletEnabled val="1"/>
        </dgm:presLayoutVars>
      </dgm:prSet>
      <dgm:spPr/>
    </dgm:pt>
  </dgm:ptLst>
  <dgm:cxnLst>
    <dgm:cxn modelId="{ABB3280D-3F8A-4F5B-8A55-5E7E4A08AE1D}" srcId="{7A045F54-DBD7-41E4-842E-E7A21C62CB16}" destId="{3ED28FDB-CC8E-4BF6-883B-C363E86473AE}" srcOrd="1" destOrd="0" parTransId="{B5D7DF16-FF68-4023-BE18-620E664135FB}" sibTransId="{8ACACD65-2666-4AA8-AD75-BD23EC1A548C}"/>
    <dgm:cxn modelId="{28086C2F-001A-47E0-A25D-0C2796D7E46F}" type="presOf" srcId="{C2C64977-1650-448C-ACD3-FB61036B97F9}" destId="{411166C6-8AA5-422B-92DE-12E5639A4E5F}" srcOrd="0" destOrd="0" presId="urn:microsoft.com/office/officeart/2005/8/layout/vList2"/>
    <dgm:cxn modelId="{7FE2F23D-8BD0-4523-9FE4-DDACC776539C}" srcId="{7A045F54-DBD7-41E4-842E-E7A21C62CB16}" destId="{14044FA7-0E96-4997-B41E-9FEF64B50799}" srcOrd="0" destOrd="0" parTransId="{3F5A3128-E345-48D4-9B0A-8D64FE387512}" sibTransId="{F1467992-3FB4-4429-BFCD-9CD074674979}"/>
    <dgm:cxn modelId="{58B0CB51-F726-4A09-AC4E-086F72455A66}" type="presOf" srcId="{7A045F54-DBD7-41E4-842E-E7A21C62CB16}" destId="{A3747BCE-A092-4226-9FB5-06D608E9E876}" srcOrd="0" destOrd="0" presId="urn:microsoft.com/office/officeart/2005/8/layout/vList2"/>
    <dgm:cxn modelId="{88400E52-9F14-459A-871A-BA426C92A18B}" type="presOf" srcId="{14044FA7-0E96-4997-B41E-9FEF64B50799}" destId="{931C5C52-CD20-4A92-B0EB-B118DD7485B1}" srcOrd="0" destOrd="0" presId="urn:microsoft.com/office/officeart/2005/8/layout/vList2"/>
    <dgm:cxn modelId="{540391C3-1EE9-417B-A368-EB175C2B2D07}" type="presOf" srcId="{3ED28FDB-CC8E-4BF6-883B-C363E86473AE}" destId="{8E59B90E-1CB7-4841-BBEB-E77064297BC8}" srcOrd="0" destOrd="0" presId="urn:microsoft.com/office/officeart/2005/8/layout/vList2"/>
    <dgm:cxn modelId="{F73968D2-6684-4215-93A6-605F0B440515}" srcId="{7A045F54-DBD7-41E4-842E-E7A21C62CB16}" destId="{C2C64977-1650-448C-ACD3-FB61036B97F9}" srcOrd="2" destOrd="0" parTransId="{B1620515-8EFB-41B4-8692-0842863228EB}" sibTransId="{EBC16427-47D9-41EB-BA74-494AE1F53386}"/>
    <dgm:cxn modelId="{14276D4C-D529-43BD-975B-B5B00CAE869B}" type="presParOf" srcId="{A3747BCE-A092-4226-9FB5-06D608E9E876}" destId="{931C5C52-CD20-4A92-B0EB-B118DD7485B1}" srcOrd="0" destOrd="0" presId="urn:microsoft.com/office/officeart/2005/8/layout/vList2"/>
    <dgm:cxn modelId="{E70F2449-2EB5-4A42-B5D3-D7A669AB939A}" type="presParOf" srcId="{A3747BCE-A092-4226-9FB5-06D608E9E876}" destId="{5BBD9626-68B2-4948-95A0-CE625201D52D}" srcOrd="1" destOrd="0" presId="urn:microsoft.com/office/officeart/2005/8/layout/vList2"/>
    <dgm:cxn modelId="{F2BB362A-8761-44EA-9F60-B5184CAA2844}" type="presParOf" srcId="{A3747BCE-A092-4226-9FB5-06D608E9E876}" destId="{8E59B90E-1CB7-4841-BBEB-E77064297BC8}" srcOrd="2" destOrd="0" presId="urn:microsoft.com/office/officeart/2005/8/layout/vList2"/>
    <dgm:cxn modelId="{1909225A-8BD4-4778-8EFA-BFD4866C6665}" type="presParOf" srcId="{A3747BCE-A092-4226-9FB5-06D608E9E876}" destId="{08CAD4EA-95D8-4251-8071-4882F9B9656E}" srcOrd="3" destOrd="0" presId="urn:microsoft.com/office/officeart/2005/8/layout/vList2"/>
    <dgm:cxn modelId="{E0707FB0-A036-4BC0-B847-999A79AA05B3}" type="presParOf" srcId="{A3747BCE-A092-4226-9FB5-06D608E9E876}" destId="{411166C6-8AA5-422B-92DE-12E5639A4E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CD25F-9668-427D-BC60-3E631A9ED02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5D7570-FD37-4712-995C-083139231FA1}">
      <dgm:prSet/>
      <dgm:spPr/>
      <dgm:t>
        <a:bodyPr/>
        <a:lstStyle/>
        <a:p>
          <a:r>
            <a:rPr lang="en-US" dirty="0"/>
            <a:t>Diets in Bangladesh are often heavily based on rice with low diversity in iron-rich foods, contributing to chronic inadequate iron intake. </a:t>
          </a:r>
        </a:p>
      </dgm:t>
    </dgm:pt>
    <dgm:pt modelId="{C5BA69DB-62A8-4B34-A6F6-685656D80912}" type="parTrans" cxnId="{10F2D33E-3691-482D-8635-9281A0EF3438}">
      <dgm:prSet/>
      <dgm:spPr/>
      <dgm:t>
        <a:bodyPr/>
        <a:lstStyle/>
        <a:p>
          <a:endParaRPr lang="en-US"/>
        </a:p>
      </dgm:t>
    </dgm:pt>
    <dgm:pt modelId="{C635496A-B386-45BA-91C5-3C3FDFA1B31F}" type="sibTrans" cxnId="{10F2D33E-3691-482D-8635-9281A0EF3438}">
      <dgm:prSet/>
      <dgm:spPr/>
      <dgm:t>
        <a:bodyPr/>
        <a:lstStyle/>
        <a:p>
          <a:endParaRPr lang="en-US"/>
        </a:p>
      </dgm:t>
    </dgm:pt>
    <dgm:pt modelId="{F87D5D2C-379E-4B0A-AAC3-E67FE7F410AF}">
      <dgm:prSet/>
      <dgm:spPr/>
      <dgm:t>
        <a:bodyPr/>
        <a:lstStyle/>
        <a:p>
          <a:r>
            <a:rPr lang="en-US" dirty="0"/>
            <a:t>Moreover, many women enter pregnancy already anemic or iron-deficient, which worsens maternal and neonatal outcomes. </a:t>
          </a:r>
        </a:p>
      </dgm:t>
    </dgm:pt>
    <dgm:pt modelId="{1311AE13-04AE-4EBA-A272-4A1871C977AC}" type="parTrans" cxnId="{07A5472F-DDAF-40D8-8725-EE258EA95623}">
      <dgm:prSet/>
      <dgm:spPr/>
      <dgm:t>
        <a:bodyPr/>
        <a:lstStyle/>
        <a:p>
          <a:endParaRPr lang="en-US"/>
        </a:p>
      </dgm:t>
    </dgm:pt>
    <dgm:pt modelId="{DFA0961B-6BD3-46B4-89CF-128F134633AF}" type="sibTrans" cxnId="{07A5472F-DDAF-40D8-8725-EE258EA95623}">
      <dgm:prSet/>
      <dgm:spPr/>
      <dgm:t>
        <a:bodyPr/>
        <a:lstStyle/>
        <a:p>
          <a:endParaRPr lang="en-US"/>
        </a:p>
      </dgm:t>
    </dgm:pt>
    <dgm:pt modelId="{51E2A0DB-B03B-403B-868D-2FE4FF5AE6BC}" type="pres">
      <dgm:prSet presAssocID="{7EECD25F-9668-427D-BC60-3E631A9ED021}" presName="vert0" presStyleCnt="0">
        <dgm:presLayoutVars>
          <dgm:dir/>
          <dgm:animOne val="branch"/>
          <dgm:animLvl val="lvl"/>
        </dgm:presLayoutVars>
      </dgm:prSet>
      <dgm:spPr/>
    </dgm:pt>
    <dgm:pt modelId="{2F3B5D3F-E6DD-4CCD-9F34-7601805CFBF1}" type="pres">
      <dgm:prSet presAssocID="{875D7570-FD37-4712-995C-083139231FA1}" presName="thickLine" presStyleLbl="alignNode1" presStyleIdx="0" presStyleCnt="2"/>
      <dgm:spPr/>
    </dgm:pt>
    <dgm:pt modelId="{1B525053-416B-47FE-9C80-BA5DB0283045}" type="pres">
      <dgm:prSet presAssocID="{875D7570-FD37-4712-995C-083139231FA1}" presName="horz1" presStyleCnt="0"/>
      <dgm:spPr/>
    </dgm:pt>
    <dgm:pt modelId="{671C2C55-65AD-4002-B24E-E1E3E4E98365}" type="pres">
      <dgm:prSet presAssocID="{875D7570-FD37-4712-995C-083139231FA1}" presName="tx1" presStyleLbl="revTx" presStyleIdx="0" presStyleCnt="2"/>
      <dgm:spPr/>
    </dgm:pt>
    <dgm:pt modelId="{600031A1-D93E-4629-B45C-231EE075215F}" type="pres">
      <dgm:prSet presAssocID="{875D7570-FD37-4712-995C-083139231FA1}" presName="vert1" presStyleCnt="0"/>
      <dgm:spPr/>
    </dgm:pt>
    <dgm:pt modelId="{E5625429-D77B-41FA-AA13-6D2E9C991035}" type="pres">
      <dgm:prSet presAssocID="{F87D5D2C-379E-4B0A-AAC3-E67FE7F410AF}" presName="thickLine" presStyleLbl="alignNode1" presStyleIdx="1" presStyleCnt="2"/>
      <dgm:spPr/>
    </dgm:pt>
    <dgm:pt modelId="{06A1FB9A-2F61-4B7B-AEF7-C22ED6455C30}" type="pres">
      <dgm:prSet presAssocID="{F87D5D2C-379E-4B0A-AAC3-E67FE7F410AF}" presName="horz1" presStyleCnt="0"/>
      <dgm:spPr/>
    </dgm:pt>
    <dgm:pt modelId="{B4D3B90F-0882-41B0-AF4E-F5653F2D18D8}" type="pres">
      <dgm:prSet presAssocID="{F87D5D2C-379E-4B0A-AAC3-E67FE7F410AF}" presName="tx1" presStyleLbl="revTx" presStyleIdx="1" presStyleCnt="2"/>
      <dgm:spPr/>
    </dgm:pt>
    <dgm:pt modelId="{5B6E2DD4-0A1D-4ED5-A299-3F1A64EB4B70}" type="pres">
      <dgm:prSet presAssocID="{F87D5D2C-379E-4B0A-AAC3-E67FE7F410AF}" presName="vert1" presStyleCnt="0"/>
      <dgm:spPr/>
    </dgm:pt>
  </dgm:ptLst>
  <dgm:cxnLst>
    <dgm:cxn modelId="{A6FC630B-58CA-4D0C-9183-649840F2EAEC}" type="presOf" srcId="{F87D5D2C-379E-4B0A-AAC3-E67FE7F410AF}" destId="{B4D3B90F-0882-41B0-AF4E-F5653F2D18D8}" srcOrd="0" destOrd="0" presId="urn:microsoft.com/office/officeart/2008/layout/LinedList"/>
    <dgm:cxn modelId="{07A5472F-DDAF-40D8-8725-EE258EA95623}" srcId="{7EECD25F-9668-427D-BC60-3E631A9ED021}" destId="{F87D5D2C-379E-4B0A-AAC3-E67FE7F410AF}" srcOrd="1" destOrd="0" parTransId="{1311AE13-04AE-4EBA-A272-4A1871C977AC}" sibTransId="{DFA0961B-6BD3-46B4-89CF-128F134633AF}"/>
    <dgm:cxn modelId="{10F2D33E-3691-482D-8635-9281A0EF3438}" srcId="{7EECD25F-9668-427D-BC60-3E631A9ED021}" destId="{875D7570-FD37-4712-995C-083139231FA1}" srcOrd="0" destOrd="0" parTransId="{C5BA69DB-62A8-4B34-A6F6-685656D80912}" sibTransId="{C635496A-B386-45BA-91C5-3C3FDFA1B31F}"/>
    <dgm:cxn modelId="{64F71D67-C628-4463-A912-6342904C28CE}" type="presOf" srcId="{7EECD25F-9668-427D-BC60-3E631A9ED021}" destId="{51E2A0DB-B03B-403B-868D-2FE4FF5AE6BC}" srcOrd="0" destOrd="0" presId="urn:microsoft.com/office/officeart/2008/layout/LinedList"/>
    <dgm:cxn modelId="{7921ABE2-4EB5-4F2C-9F51-4C25160A2175}" type="presOf" srcId="{875D7570-FD37-4712-995C-083139231FA1}" destId="{671C2C55-65AD-4002-B24E-E1E3E4E98365}" srcOrd="0" destOrd="0" presId="urn:microsoft.com/office/officeart/2008/layout/LinedList"/>
    <dgm:cxn modelId="{3762B6E7-18A4-42EB-BCBE-D0478D0537DA}" type="presParOf" srcId="{51E2A0DB-B03B-403B-868D-2FE4FF5AE6BC}" destId="{2F3B5D3F-E6DD-4CCD-9F34-7601805CFBF1}" srcOrd="0" destOrd="0" presId="urn:microsoft.com/office/officeart/2008/layout/LinedList"/>
    <dgm:cxn modelId="{409BA8F0-D585-4EFB-B36F-FD68EF608012}" type="presParOf" srcId="{51E2A0DB-B03B-403B-868D-2FE4FF5AE6BC}" destId="{1B525053-416B-47FE-9C80-BA5DB0283045}" srcOrd="1" destOrd="0" presId="urn:microsoft.com/office/officeart/2008/layout/LinedList"/>
    <dgm:cxn modelId="{72D8B843-67DF-4DD8-9B15-4F064D3C6456}" type="presParOf" srcId="{1B525053-416B-47FE-9C80-BA5DB0283045}" destId="{671C2C55-65AD-4002-B24E-E1E3E4E98365}" srcOrd="0" destOrd="0" presId="urn:microsoft.com/office/officeart/2008/layout/LinedList"/>
    <dgm:cxn modelId="{19BD70A7-14EB-4F24-8816-963E094AB94F}" type="presParOf" srcId="{1B525053-416B-47FE-9C80-BA5DB0283045}" destId="{600031A1-D93E-4629-B45C-231EE075215F}" srcOrd="1" destOrd="0" presId="urn:microsoft.com/office/officeart/2008/layout/LinedList"/>
    <dgm:cxn modelId="{5E176622-BBAB-4699-A9EA-9BF784876CC2}" type="presParOf" srcId="{51E2A0DB-B03B-403B-868D-2FE4FF5AE6BC}" destId="{E5625429-D77B-41FA-AA13-6D2E9C991035}" srcOrd="2" destOrd="0" presId="urn:microsoft.com/office/officeart/2008/layout/LinedList"/>
    <dgm:cxn modelId="{DD1462B1-B1A2-40A2-BBFE-19AEC13423D9}" type="presParOf" srcId="{51E2A0DB-B03B-403B-868D-2FE4FF5AE6BC}" destId="{06A1FB9A-2F61-4B7B-AEF7-C22ED6455C30}" srcOrd="3" destOrd="0" presId="urn:microsoft.com/office/officeart/2008/layout/LinedList"/>
    <dgm:cxn modelId="{02798EF0-8AD6-4D07-86DE-97C822D21226}" type="presParOf" srcId="{06A1FB9A-2F61-4B7B-AEF7-C22ED6455C30}" destId="{B4D3B90F-0882-41B0-AF4E-F5653F2D18D8}" srcOrd="0" destOrd="0" presId="urn:microsoft.com/office/officeart/2008/layout/LinedList"/>
    <dgm:cxn modelId="{B402592F-6C4D-4755-92FD-6C13E2B91951}" type="presParOf" srcId="{06A1FB9A-2F61-4B7B-AEF7-C22ED6455C30}" destId="{5B6E2DD4-0A1D-4ED5-A299-3F1A64EB4B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6F053-F729-429C-ADE6-ECF5BDD62C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5A2768-A00D-4A05-BF8B-8504511E0998}">
      <dgm:prSet/>
      <dgm:spPr/>
      <dgm:t>
        <a:bodyPr/>
        <a:lstStyle/>
        <a:p>
          <a:r>
            <a:rPr lang="en-US"/>
            <a:t>Heavy menstrual bleeding (HMB) is estimated to affect approximately 18–38% of women of reproductive age.</a:t>
          </a:r>
        </a:p>
      </dgm:t>
    </dgm:pt>
    <dgm:pt modelId="{5CE8B545-B432-444D-A3E9-2F259AA619D1}" type="parTrans" cxnId="{6A265421-39C5-4B6C-A817-14D905F55981}">
      <dgm:prSet/>
      <dgm:spPr/>
      <dgm:t>
        <a:bodyPr/>
        <a:lstStyle/>
        <a:p>
          <a:endParaRPr lang="en-US"/>
        </a:p>
      </dgm:t>
    </dgm:pt>
    <dgm:pt modelId="{437CD7D4-AC17-4108-A58B-FC1F19A752AD}" type="sibTrans" cxnId="{6A265421-39C5-4B6C-A817-14D905F55981}">
      <dgm:prSet/>
      <dgm:spPr/>
      <dgm:t>
        <a:bodyPr/>
        <a:lstStyle/>
        <a:p>
          <a:endParaRPr lang="en-US"/>
        </a:p>
      </dgm:t>
    </dgm:pt>
    <dgm:pt modelId="{FCB0F6D0-9495-421D-A14A-5CC1E4E588F0}">
      <dgm:prSet/>
      <dgm:spPr/>
      <dgm:t>
        <a:bodyPr/>
        <a:lstStyle/>
        <a:p>
          <a:r>
            <a:rPr lang="en-US" dirty="0"/>
            <a:t>With an average menstrual cycle of 29 days, the average iron loss was estimated to be about 0.55 mg/day. In HMB the loss is more severe.</a:t>
          </a:r>
        </a:p>
      </dgm:t>
    </dgm:pt>
    <dgm:pt modelId="{09450F81-E99D-4D0E-A8D3-D9E7AC981139}" type="parTrans" cxnId="{00F88DD9-E5E1-4D68-BB76-BD7CE4B04900}">
      <dgm:prSet/>
      <dgm:spPr/>
      <dgm:t>
        <a:bodyPr/>
        <a:lstStyle/>
        <a:p>
          <a:endParaRPr lang="en-US"/>
        </a:p>
      </dgm:t>
    </dgm:pt>
    <dgm:pt modelId="{87B06F3D-8799-484E-B239-C57C1A0C7EC7}" type="sibTrans" cxnId="{00F88DD9-E5E1-4D68-BB76-BD7CE4B04900}">
      <dgm:prSet/>
      <dgm:spPr/>
      <dgm:t>
        <a:bodyPr/>
        <a:lstStyle/>
        <a:p>
          <a:endParaRPr lang="en-US"/>
        </a:p>
      </dgm:t>
    </dgm:pt>
    <dgm:pt modelId="{5A258F99-3E82-4F27-942A-382377A1E0C2}">
      <dgm:prSet/>
      <dgm:spPr/>
      <dgm:t>
        <a:bodyPr/>
        <a:lstStyle/>
        <a:p>
          <a:r>
            <a:rPr lang="en-US" dirty="0"/>
            <a:t>Women with HMB lose on average 5-6 times more iron per menstrual cycle than women with a normal blood loss.</a:t>
          </a:r>
        </a:p>
      </dgm:t>
    </dgm:pt>
    <dgm:pt modelId="{4B748FB2-38B4-495C-81EE-D269A04EB662}" type="parTrans" cxnId="{E69E84EE-3C48-4DE5-9DE5-DC8B91592714}">
      <dgm:prSet/>
      <dgm:spPr/>
      <dgm:t>
        <a:bodyPr/>
        <a:lstStyle/>
        <a:p>
          <a:endParaRPr lang="en-US"/>
        </a:p>
      </dgm:t>
    </dgm:pt>
    <dgm:pt modelId="{971F63CF-D8F5-4D80-B70C-5E2146A14136}" type="sibTrans" cxnId="{E69E84EE-3C48-4DE5-9DE5-DC8B91592714}">
      <dgm:prSet/>
      <dgm:spPr/>
      <dgm:t>
        <a:bodyPr/>
        <a:lstStyle/>
        <a:p>
          <a:endParaRPr lang="en-US"/>
        </a:p>
      </dgm:t>
    </dgm:pt>
    <dgm:pt modelId="{2961FB02-7D53-4C48-AE24-D5ACA0B9E7D0}">
      <dgm:prSet/>
      <dgm:spPr/>
      <dgm:t>
        <a:bodyPr/>
        <a:lstStyle/>
        <a:p>
          <a:r>
            <a:rPr lang="en-US" dirty="0"/>
            <a:t>This results in totally depleted iron stores and IDA.</a:t>
          </a:r>
        </a:p>
      </dgm:t>
    </dgm:pt>
    <dgm:pt modelId="{77D85B99-27D9-42F6-96B2-1982F2E6DCA4}" type="parTrans" cxnId="{B99F35DD-1B5A-4509-A049-7C0C9024552F}">
      <dgm:prSet/>
      <dgm:spPr/>
      <dgm:t>
        <a:bodyPr/>
        <a:lstStyle/>
        <a:p>
          <a:endParaRPr lang="en-US"/>
        </a:p>
      </dgm:t>
    </dgm:pt>
    <dgm:pt modelId="{0CEFCE95-9A9E-4006-A5A2-C3B569676CD0}" type="sibTrans" cxnId="{B99F35DD-1B5A-4509-A049-7C0C9024552F}">
      <dgm:prSet/>
      <dgm:spPr/>
      <dgm:t>
        <a:bodyPr/>
        <a:lstStyle/>
        <a:p>
          <a:endParaRPr lang="en-US"/>
        </a:p>
      </dgm:t>
    </dgm:pt>
    <dgm:pt modelId="{67C0FEC3-5BE1-418F-ABC2-FCF0FD023F11}" type="pres">
      <dgm:prSet presAssocID="{4186F053-F729-429C-ADE6-ECF5BDD62CA1}" presName="linear" presStyleCnt="0">
        <dgm:presLayoutVars>
          <dgm:animLvl val="lvl"/>
          <dgm:resizeHandles val="exact"/>
        </dgm:presLayoutVars>
      </dgm:prSet>
      <dgm:spPr/>
    </dgm:pt>
    <dgm:pt modelId="{CBD79D10-DB46-4A47-BDA3-C801C03E8B75}" type="pres">
      <dgm:prSet presAssocID="{B05A2768-A00D-4A05-BF8B-8504511E099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DA536E-6777-4AA4-81B4-C86DE4C5670F}" type="pres">
      <dgm:prSet presAssocID="{437CD7D4-AC17-4108-A58B-FC1F19A752AD}" presName="spacer" presStyleCnt="0"/>
      <dgm:spPr/>
    </dgm:pt>
    <dgm:pt modelId="{B11332B0-B74B-47B7-BBFB-4D20095C97AD}" type="pres">
      <dgm:prSet presAssocID="{FCB0F6D0-9495-421D-A14A-5CC1E4E588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CE466DE-2DC8-41DA-8073-A23643714326}" type="pres">
      <dgm:prSet presAssocID="{87B06F3D-8799-484E-B239-C57C1A0C7EC7}" presName="spacer" presStyleCnt="0"/>
      <dgm:spPr/>
    </dgm:pt>
    <dgm:pt modelId="{2B3DEBA0-B98C-4C88-BEFB-A684A4597699}" type="pres">
      <dgm:prSet presAssocID="{5A258F99-3E82-4F27-942A-382377A1E0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AFE110-B021-4199-94EF-7AFD8ACC273E}" type="pres">
      <dgm:prSet presAssocID="{971F63CF-D8F5-4D80-B70C-5E2146A14136}" presName="spacer" presStyleCnt="0"/>
      <dgm:spPr/>
    </dgm:pt>
    <dgm:pt modelId="{4EEDB62D-C112-42FA-9CC1-C0513DA81274}" type="pres">
      <dgm:prSet presAssocID="{2961FB02-7D53-4C48-AE24-D5ACA0B9E7D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A265421-39C5-4B6C-A817-14D905F55981}" srcId="{4186F053-F729-429C-ADE6-ECF5BDD62CA1}" destId="{B05A2768-A00D-4A05-BF8B-8504511E0998}" srcOrd="0" destOrd="0" parTransId="{5CE8B545-B432-444D-A3E9-2F259AA619D1}" sibTransId="{437CD7D4-AC17-4108-A58B-FC1F19A752AD}"/>
    <dgm:cxn modelId="{A6971651-7CF2-4070-A98C-1D4EB938E441}" type="presOf" srcId="{2961FB02-7D53-4C48-AE24-D5ACA0B9E7D0}" destId="{4EEDB62D-C112-42FA-9CC1-C0513DA81274}" srcOrd="0" destOrd="0" presId="urn:microsoft.com/office/officeart/2005/8/layout/vList2"/>
    <dgm:cxn modelId="{4F677274-759E-495B-B7B7-91906E81C1BC}" type="presOf" srcId="{4186F053-F729-429C-ADE6-ECF5BDD62CA1}" destId="{67C0FEC3-5BE1-418F-ABC2-FCF0FD023F11}" srcOrd="0" destOrd="0" presId="urn:microsoft.com/office/officeart/2005/8/layout/vList2"/>
    <dgm:cxn modelId="{A9A1287E-0C98-4B79-A56D-36A26779EEF3}" type="presOf" srcId="{5A258F99-3E82-4F27-942A-382377A1E0C2}" destId="{2B3DEBA0-B98C-4C88-BEFB-A684A4597699}" srcOrd="0" destOrd="0" presId="urn:microsoft.com/office/officeart/2005/8/layout/vList2"/>
    <dgm:cxn modelId="{E9FC5095-AF06-4328-9A8F-10A553EA032B}" type="presOf" srcId="{FCB0F6D0-9495-421D-A14A-5CC1E4E588F0}" destId="{B11332B0-B74B-47B7-BBFB-4D20095C97AD}" srcOrd="0" destOrd="0" presId="urn:microsoft.com/office/officeart/2005/8/layout/vList2"/>
    <dgm:cxn modelId="{00F88DD9-E5E1-4D68-BB76-BD7CE4B04900}" srcId="{4186F053-F729-429C-ADE6-ECF5BDD62CA1}" destId="{FCB0F6D0-9495-421D-A14A-5CC1E4E588F0}" srcOrd="1" destOrd="0" parTransId="{09450F81-E99D-4D0E-A8D3-D9E7AC981139}" sibTransId="{87B06F3D-8799-484E-B239-C57C1A0C7EC7}"/>
    <dgm:cxn modelId="{B99F35DD-1B5A-4509-A049-7C0C9024552F}" srcId="{4186F053-F729-429C-ADE6-ECF5BDD62CA1}" destId="{2961FB02-7D53-4C48-AE24-D5ACA0B9E7D0}" srcOrd="3" destOrd="0" parTransId="{77D85B99-27D9-42F6-96B2-1982F2E6DCA4}" sibTransId="{0CEFCE95-9A9E-4006-A5A2-C3B569676CD0}"/>
    <dgm:cxn modelId="{E69E84EE-3C48-4DE5-9DE5-DC8B91592714}" srcId="{4186F053-F729-429C-ADE6-ECF5BDD62CA1}" destId="{5A258F99-3E82-4F27-942A-382377A1E0C2}" srcOrd="2" destOrd="0" parTransId="{4B748FB2-38B4-495C-81EE-D269A04EB662}" sibTransId="{971F63CF-D8F5-4D80-B70C-5E2146A14136}"/>
    <dgm:cxn modelId="{7EBE66F5-F51F-4BD2-8EE1-A82033E27C32}" type="presOf" srcId="{B05A2768-A00D-4A05-BF8B-8504511E0998}" destId="{CBD79D10-DB46-4A47-BDA3-C801C03E8B75}" srcOrd="0" destOrd="0" presId="urn:microsoft.com/office/officeart/2005/8/layout/vList2"/>
    <dgm:cxn modelId="{F03A3905-8F36-4792-9D08-E9148EE03D67}" type="presParOf" srcId="{67C0FEC3-5BE1-418F-ABC2-FCF0FD023F11}" destId="{CBD79D10-DB46-4A47-BDA3-C801C03E8B75}" srcOrd="0" destOrd="0" presId="urn:microsoft.com/office/officeart/2005/8/layout/vList2"/>
    <dgm:cxn modelId="{37BED40F-CDE0-42D8-B566-EF3A93FD65A9}" type="presParOf" srcId="{67C0FEC3-5BE1-418F-ABC2-FCF0FD023F11}" destId="{A8DA536E-6777-4AA4-81B4-C86DE4C5670F}" srcOrd="1" destOrd="0" presId="urn:microsoft.com/office/officeart/2005/8/layout/vList2"/>
    <dgm:cxn modelId="{D791DFE0-112C-4D99-8828-628A9652C143}" type="presParOf" srcId="{67C0FEC3-5BE1-418F-ABC2-FCF0FD023F11}" destId="{B11332B0-B74B-47B7-BBFB-4D20095C97AD}" srcOrd="2" destOrd="0" presId="urn:microsoft.com/office/officeart/2005/8/layout/vList2"/>
    <dgm:cxn modelId="{107CC648-7921-4E12-959C-6A03C66145EC}" type="presParOf" srcId="{67C0FEC3-5BE1-418F-ABC2-FCF0FD023F11}" destId="{9CE466DE-2DC8-41DA-8073-A23643714326}" srcOrd="3" destOrd="0" presId="urn:microsoft.com/office/officeart/2005/8/layout/vList2"/>
    <dgm:cxn modelId="{9A2E1D61-AEC6-4FEC-BB13-A5D339741D1D}" type="presParOf" srcId="{67C0FEC3-5BE1-418F-ABC2-FCF0FD023F11}" destId="{2B3DEBA0-B98C-4C88-BEFB-A684A4597699}" srcOrd="4" destOrd="0" presId="urn:microsoft.com/office/officeart/2005/8/layout/vList2"/>
    <dgm:cxn modelId="{DE1ABB95-2373-44D4-A86C-C37B0168E796}" type="presParOf" srcId="{67C0FEC3-5BE1-418F-ABC2-FCF0FD023F11}" destId="{FBAFE110-B021-4199-94EF-7AFD8ACC273E}" srcOrd="5" destOrd="0" presId="urn:microsoft.com/office/officeart/2005/8/layout/vList2"/>
    <dgm:cxn modelId="{61171A7C-3334-4A9A-B407-BB8C7CBD9645}" type="presParOf" srcId="{67C0FEC3-5BE1-418F-ABC2-FCF0FD023F11}" destId="{4EEDB62D-C112-42FA-9CC1-C0513DA812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2167D0-7335-4EBA-80D9-445CC3FD58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3EC258-A2D0-428B-A864-56481D3DA130}">
      <dgm:prSet/>
      <dgm:spPr/>
      <dgm:t>
        <a:bodyPr/>
        <a:lstStyle/>
        <a:p>
          <a:r>
            <a:rPr lang="en-US" dirty="0"/>
            <a:t>During early pregnancy, body needs extra 35% iron to produce extra RBC.</a:t>
          </a:r>
        </a:p>
      </dgm:t>
    </dgm:pt>
    <dgm:pt modelId="{556C465B-6CD3-4DB8-A071-4205769191CA}" type="parTrans" cxnId="{CB0464B3-6861-468B-9B20-37C4E3FC7628}">
      <dgm:prSet/>
      <dgm:spPr/>
      <dgm:t>
        <a:bodyPr/>
        <a:lstStyle/>
        <a:p>
          <a:endParaRPr lang="en-US"/>
        </a:p>
      </dgm:t>
    </dgm:pt>
    <dgm:pt modelId="{FEB8E7CD-6B76-40F9-85EC-AC1F39F738AE}" type="sibTrans" cxnId="{CB0464B3-6861-468B-9B20-37C4E3FC7628}">
      <dgm:prSet/>
      <dgm:spPr/>
      <dgm:t>
        <a:bodyPr/>
        <a:lstStyle/>
        <a:p>
          <a:endParaRPr lang="en-US"/>
        </a:p>
      </dgm:t>
    </dgm:pt>
    <dgm:pt modelId="{08E2E06C-E763-425D-9CCD-A1B104D54426}">
      <dgm:prSet/>
      <dgm:spPr/>
      <dgm:t>
        <a:bodyPr/>
        <a:lstStyle/>
        <a:p>
          <a:r>
            <a:rPr lang="en-US"/>
            <a:t>40 % of Women enter pregnancy without enough iron</a:t>
          </a:r>
        </a:p>
      </dgm:t>
    </dgm:pt>
    <dgm:pt modelId="{BBEE8E1B-E7C0-4F78-AF46-A5A531079D54}" type="parTrans" cxnId="{932C733A-40F1-43DD-A878-98D90904A553}">
      <dgm:prSet/>
      <dgm:spPr/>
      <dgm:t>
        <a:bodyPr/>
        <a:lstStyle/>
        <a:p>
          <a:endParaRPr lang="en-US"/>
        </a:p>
      </dgm:t>
    </dgm:pt>
    <dgm:pt modelId="{018AE722-CA79-469A-A958-C3919067E567}" type="sibTrans" cxnId="{932C733A-40F1-43DD-A878-98D90904A553}">
      <dgm:prSet/>
      <dgm:spPr/>
      <dgm:t>
        <a:bodyPr/>
        <a:lstStyle/>
        <a:p>
          <a:endParaRPr lang="en-US"/>
        </a:p>
      </dgm:t>
    </dgm:pt>
    <dgm:pt modelId="{12D0F89C-5DA5-4C6D-9317-214317881774}">
      <dgm:prSet/>
      <dgm:spPr/>
      <dgm:t>
        <a:bodyPr/>
        <a:lstStyle/>
        <a:p>
          <a:r>
            <a:rPr lang="en-US"/>
            <a:t>90% do not get enough iron during pregnancy</a:t>
          </a:r>
        </a:p>
      </dgm:t>
    </dgm:pt>
    <dgm:pt modelId="{B0CD97F9-15F4-4142-B04E-6898635077AD}" type="parTrans" cxnId="{CDC29AE9-B043-45B3-B5AC-0EDDA5DAD218}">
      <dgm:prSet/>
      <dgm:spPr/>
      <dgm:t>
        <a:bodyPr/>
        <a:lstStyle/>
        <a:p>
          <a:endParaRPr lang="en-US"/>
        </a:p>
      </dgm:t>
    </dgm:pt>
    <dgm:pt modelId="{1F339FDD-D30F-4190-99E9-27AF55484805}" type="sibTrans" cxnId="{CDC29AE9-B043-45B3-B5AC-0EDDA5DAD218}">
      <dgm:prSet/>
      <dgm:spPr/>
      <dgm:t>
        <a:bodyPr/>
        <a:lstStyle/>
        <a:p>
          <a:endParaRPr lang="en-US"/>
        </a:p>
      </dgm:t>
    </dgm:pt>
    <dgm:pt modelId="{A87A5202-7D0D-4EFF-8032-8EAD96CE3087}">
      <dgm:prSet/>
      <dgm:spPr/>
      <dgm:t>
        <a:bodyPr/>
        <a:lstStyle/>
        <a:p>
          <a:r>
            <a:rPr lang="en-US"/>
            <a:t>26% of women are iron deficit after one week of delivery</a:t>
          </a:r>
        </a:p>
      </dgm:t>
    </dgm:pt>
    <dgm:pt modelId="{0E6C1A55-D21B-4472-B0E9-80F20D01BA7A}" type="parTrans" cxnId="{27E1DFEE-8C45-4396-BD33-FADE18A11636}">
      <dgm:prSet/>
      <dgm:spPr/>
      <dgm:t>
        <a:bodyPr/>
        <a:lstStyle/>
        <a:p>
          <a:endParaRPr lang="en-US"/>
        </a:p>
      </dgm:t>
    </dgm:pt>
    <dgm:pt modelId="{B4C3AC72-79B9-4632-BD59-AB099DCCFECB}" type="sibTrans" cxnId="{27E1DFEE-8C45-4396-BD33-FADE18A11636}">
      <dgm:prSet/>
      <dgm:spPr/>
      <dgm:t>
        <a:bodyPr/>
        <a:lstStyle/>
        <a:p>
          <a:endParaRPr lang="en-US"/>
        </a:p>
      </dgm:t>
    </dgm:pt>
    <dgm:pt modelId="{CDB18CE0-1046-40A9-BAE7-ACD4622B4E6E}" type="pres">
      <dgm:prSet presAssocID="{B22167D0-7335-4EBA-80D9-445CC3FD5877}" presName="linear" presStyleCnt="0">
        <dgm:presLayoutVars>
          <dgm:animLvl val="lvl"/>
          <dgm:resizeHandles val="exact"/>
        </dgm:presLayoutVars>
      </dgm:prSet>
      <dgm:spPr/>
    </dgm:pt>
    <dgm:pt modelId="{A6232435-0124-42F2-9E6E-7D6649FB0D84}" type="pres">
      <dgm:prSet presAssocID="{B43EC258-A2D0-428B-A864-56481D3DA13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372054-A417-417F-8F5D-D59792C22940}" type="pres">
      <dgm:prSet presAssocID="{FEB8E7CD-6B76-40F9-85EC-AC1F39F738AE}" presName="spacer" presStyleCnt="0"/>
      <dgm:spPr/>
    </dgm:pt>
    <dgm:pt modelId="{6D8060ED-8211-4D9B-9230-66C9B9311E61}" type="pres">
      <dgm:prSet presAssocID="{08E2E06C-E763-425D-9CCD-A1B104D544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3C6CAC1-9685-4ED9-9F2F-EC198178A63A}" type="pres">
      <dgm:prSet presAssocID="{018AE722-CA79-469A-A958-C3919067E567}" presName="spacer" presStyleCnt="0"/>
      <dgm:spPr/>
    </dgm:pt>
    <dgm:pt modelId="{8977EB72-1F18-43CA-9FE5-7E084D5831ED}" type="pres">
      <dgm:prSet presAssocID="{12D0F89C-5DA5-4C6D-9317-2143178817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A7D4651-EF00-4E19-9376-F77FBF2464C5}" type="pres">
      <dgm:prSet presAssocID="{1F339FDD-D30F-4190-99E9-27AF55484805}" presName="spacer" presStyleCnt="0"/>
      <dgm:spPr/>
    </dgm:pt>
    <dgm:pt modelId="{3F1B7057-061E-4320-BDB2-FC04646E27FD}" type="pres">
      <dgm:prSet presAssocID="{A87A5202-7D0D-4EFF-8032-8EAD96CE308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8F00B36-C44D-4184-A0EE-5541E9D11E87}" type="presOf" srcId="{12D0F89C-5DA5-4C6D-9317-214317881774}" destId="{8977EB72-1F18-43CA-9FE5-7E084D5831ED}" srcOrd="0" destOrd="0" presId="urn:microsoft.com/office/officeart/2005/8/layout/vList2"/>
    <dgm:cxn modelId="{932C733A-40F1-43DD-A878-98D90904A553}" srcId="{B22167D0-7335-4EBA-80D9-445CC3FD5877}" destId="{08E2E06C-E763-425D-9CCD-A1B104D54426}" srcOrd="1" destOrd="0" parTransId="{BBEE8E1B-E7C0-4F78-AF46-A5A531079D54}" sibTransId="{018AE722-CA79-469A-A958-C3919067E567}"/>
    <dgm:cxn modelId="{C714356F-53C7-4DC6-BFD8-D11D5DA01E4D}" type="presOf" srcId="{A87A5202-7D0D-4EFF-8032-8EAD96CE3087}" destId="{3F1B7057-061E-4320-BDB2-FC04646E27FD}" srcOrd="0" destOrd="0" presId="urn:microsoft.com/office/officeart/2005/8/layout/vList2"/>
    <dgm:cxn modelId="{53093155-2DA5-49AE-A362-203E2B5EE512}" type="presOf" srcId="{08E2E06C-E763-425D-9CCD-A1B104D54426}" destId="{6D8060ED-8211-4D9B-9230-66C9B9311E61}" srcOrd="0" destOrd="0" presId="urn:microsoft.com/office/officeart/2005/8/layout/vList2"/>
    <dgm:cxn modelId="{520FDC92-BBD3-486D-A3F5-BA637DFC5224}" type="presOf" srcId="{B22167D0-7335-4EBA-80D9-445CC3FD5877}" destId="{CDB18CE0-1046-40A9-BAE7-ACD4622B4E6E}" srcOrd="0" destOrd="0" presId="urn:microsoft.com/office/officeart/2005/8/layout/vList2"/>
    <dgm:cxn modelId="{CB0464B3-6861-468B-9B20-37C4E3FC7628}" srcId="{B22167D0-7335-4EBA-80D9-445CC3FD5877}" destId="{B43EC258-A2D0-428B-A864-56481D3DA130}" srcOrd="0" destOrd="0" parTransId="{556C465B-6CD3-4DB8-A071-4205769191CA}" sibTransId="{FEB8E7CD-6B76-40F9-85EC-AC1F39F738AE}"/>
    <dgm:cxn modelId="{C5709EBF-7D2F-4DA6-AEE6-E0771DD8C4B9}" type="presOf" srcId="{B43EC258-A2D0-428B-A864-56481D3DA130}" destId="{A6232435-0124-42F2-9E6E-7D6649FB0D84}" srcOrd="0" destOrd="0" presId="urn:microsoft.com/office/officeart/2005/8/layout/vList2"/>
    <dgm:cxn modelId="{CDC29AE9-B043-45B3-B5AC-0EDDA5DAD218}" srcId="{B22167D0-7335-4EBA-80D9-445CC3FD5877}" destId="{12D0F89C-5DA5-4C6D-9317-214317881774}" srcOrd="2" destOrd="0" parTransId="{B0CD97F9-15F4-4142-B04E-6898635077AD}" sibTransId="{1F339FDD-D30F-4190-99E9-27AF55484805}"/>
    <dgm:cxn modelId="{27E1DFEE-8C45-4396-BD33-FADE18A11636}" srcId="{B22167D0-7335-4EBA-80D9-445CC3FD5877}" destId="{A87A5202-7D0D-4EFF-8032-8EAD96CE3087}" srcOrd="3" destOrd="0" parTransId="{0E6C1A55-D21B-4472-B0E9-80F20D01BA7A}" sibTransId="{B4C3AC72-79B9-4632-BD59-AB099DCCFECB}"/>
    <dgm:cxn modelId="{ECA25C3B-C4D9-4756-8184-8DDF23D3343B}" type="presParOf" srcId="{CDB18CE0-1046-40A9-BAE7-ACD4622B4E6E}" destId="{A6232435-0124-42F2-9E6E-7D6649FB0D84}" srcOrd="0" destOrd="0" presId="urn:microsoft.com/office/officeart/2005/8/layout/vList2"/>
    <dgm:cxn modelId="{33333B72-506D-468F-924A-01F2F8BF40B5}" type="presParOf" srcId="{CDB18CE0-1046-40A9-BAE7-ACD4622B4E6E}" destId="{4E372054-A417-417F-8F5D-D59792C22940}" srcOrd="1" destOrd="0" presId="urn:microsoft.com/office/officeart/2005/8/layout/vList2"/>
    <dgm:cxn modelId="{CD3D518B-07C0-4D80-912E-75CD5DCC079B}" type="presParOf" srcId="{CDB18CE0-1046-40A9-BAE7-ACD4622B4E6E}" destId="{6D8060ED-8211-4D9B-9230-66C9B9311E61}" srcOrd="2" destOrd="0" presId="urn:microsoft.com/office/officeart/2005/8/layout/vList2"/>
    <dgm:cxn modelId="{D1672B46-7B0B-4ADE-8C0B-1A47104BFC9D}" type="presParOf" srcId="{CDB18CE0-1046-40A9-BAE7-ACD4622B4E6E}" destId="{D3C6CAC1-9685-4ED9-9F2F-EC198178A63A}" srcOrd="3" destOrd="0" presId="urn:microsoft.com/office/officeart/2005/8/layout/vList2"/>
    <dgm:cxn modelId="{CE8C7529-DA76-4BFB-AC04-2A73F9236C63}" type="presParOf" srcId="{CDB18CE0-1046-40A9-BAE7-ACD4622B4E6E}" destId="{8977EB72-1F18-43CA-9FE5-7E084D5831ED}" srcOrd="4" destOrd="0" presId="urn:microsoft.com/office/officeart/2005/8/layout/vList2"/>
    <dgm:cxn modelId="{5406D410-80B3-4CDE-BB4A-E8F50A1F396D}" type="presParOf" srcId="{CDB18CE0-1046-40A9-BAE7-ACD4622B4E6E}" destId="{4A7D4651-EF00-4E19-9376-F77FBF2464C5}" srcOrd="5" destOrd="0" presId="urn:microsoft.com/office/officeart/2005/8/layout/vList2"/>
    <dgm:cxn modelId="{5ABCD28D-2F6F-46A4-BF45-BFD3FC6BC1F2}" type="presParOf" srcId="{CDB18CE0-1046-40A9-BAE7-ACD4622B4E6E}" destId="{3F1B7057-061E-4320-BDB2-FC04646E27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FD07C9-65DA-4289-A71D-9C87D6F166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AB1D7-B898-41BC-A27D-F21C07EE466B}">
      <dgm:prSet/>
      <dgm:spPr/>
      <dgm:t>
        <a:bodyPr/>
        <a:lstStyle/>
        <a:p>
          <a:r>
            <a:rPr lang="en-US" dirty="0"/>
            <a:t>The standard of care for confirmed IDA is to continue oral iron until blood hemoglobin normalizes and then </a:t>
          </a:r>
          <a:r>
            <a:rPr lang="en-US" b="1" dirty="0"/>
            <a:t>continue for an additional 3–6 months</a:t>
          </a:r>
          <a:r>
            <a:rPr lang="en-US" dirty="0"/>
            <a:t> to fully replete iron stores. </a:t>
          </a:r>
        </a:p>
      </dgm:t>
    </dgm:pt>
    <dgm:pt modelId="{430B57F7-C565-48A4-A731-EB47393277F9}" type="parTrans" cxnId="{382504C9-A879-4598-97E4-4404DA912018}">
      <dgm:prSet/>
      <dgm:spPr/>
      <dgm:t>
        <a:bodyPr/>
        <a:lstStyle/>
        <a:p>
          <a:endParaRPr lang="en-US"/>
        </a:p>
      </dgm:t>
    </dgm:pt>
    <dgm:pt modelId="{68E40CB1-8A7D-40EB-B77B-8C241272D53B}" type="sibTrans" cxnId="{382504C9-A879-4598-97E4-4404DA912018}">
      <dgm:prSet/>
      <dgm:spPr/>
      <dgm:t>
        <a:bodyPr/>
        <a:lstStyle/>
        <a:p>
          <a:endParaRPr lang="en-US"/>
        </a:p>
      </dgm:t>
    </dgm:pt>
    <dgm:pt modelId="{3178EE72-1938-4668-AB5E-58FA8B35833C}">
      <dgm:prSet/>
      <dgm:spPr/>
      <dgm:t>
        <a:bodyPr/>
        <a:lstStyle/>
        <a:p>
          <a:r>
            <a:rPr lang="en-US" dirty="0"/>
            <a:t>In cases of mild iron deficiency </a:t>
          </a:r>
          <a:r>
            <a:rPr lang="en-US" i="1" dirty="0"/>
            <a:t>without</a:t>
          </a:r>
          <a:r>
            <a:rPr lang="en-US" dirty="0"/>
            <a:t> anemia, physicians may still recommend oral iron supplementation (at a lower dose or intermittent schedule) to prevent progression to anemia and alleviate symptoms like fatigue or poor concentration.</a:t>
          </a:r>
        </a:p>
      </dgm:t>
    </dgm:pt>
    <dgm:pt modelId="{B600E3F1-2162-45FC-BCFE-AEE7F44CD76B}" type="parTrans" cxnId="{837ADBDB-7EE2-45B2-9E60-15B4531C779D}">
      <dgm:prSet/>
      <dgm:spPr/>
      <dgm:t>
        <a:bodyPr/>
        <a:lstStyle/>
        <a:p>
          <a:endParaRPr lang="en-US"/>
        </a:p>
      </dgm:t>
    </dgm:pt>
    <dgm:pt modelId="{2952068B-120E-46EB-93F0-B21A313BAB70}" type="sibTrans" cxnId="{837ADBDB-7EE2-45B2-9E60-15B4531C779D}">
      <dgm:prSet/>
      <dgm:spPr/>
      <dgm:t>
        <a:bodyPr/>
        <a:lstStyle/>
        <a:p>
          <a:endParaRPr lang="en-US"/>
        </a:p>
      </dgm:t>
    </dgm:pt>
    <dgm:pt modelId="{A58A6D38-0305-4F61-A492-2767514F8EE5}" type="pres">
      <dgm:prSet presAssocID="{2BFD07C9-65DA-4289-A71D-9C87D6F16620}" presName="linear" presStyleCnt="0">
        <dgm:presLayoutVars>
          <dgm:animLvl val="lvl"/>
          <dgm:resizeHandles val="exact"/>
        </dgm:presLayoutVars>
      </dgm:prSet>
      <dgm:spPr/>
    </dgm:pt>
    <dgm:pt modelId="{24B9DA56-AB5C-4D50-AA48-06D9EC45326D}" type="pres">
      <dgm:prSet presAssocID="{DDEAB1D7-B898-41BC-A27D-F21C07EE46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A2C3439-C057-48B0-9E5C-51B12F87A6C9}" type="pres">
      <dgm:prSet presAssocID="{68E40CB1-8A7D-40EB-B77B-8C241272D53B}" presName="spacer" presStyleCnt="0"/>
      <dgm:spPr/>
    </dgm:pt>
    <dgm:pt modelId="{B81C1224-7692-462E-91E9-39B0B7F12745}" type="pres">
      <dgm:prSet presAssocID="{3178EE72-1938-4668-AB5E-58FA8B35833C}" presName="parentText" presStyleLbl="node1" presStyleIdx="1" presStyleCnt="2" custLinFactNeighborX="0" custLinFactNeighborY="-73495">
        <dgm:presLayoutVars>
          <dgm:chMax val="0"/>
          <dgm:bulletEnabled val="1"/>
        </dgm:presLayoutVars>
      </dgm:prSet>
      <dgm:spPr/>
    </dgm:pt>
  </dgm:ptLst>
  <dgm:cxnLst>
    <dgm:cxn modelId="{EEEECC5C-ADC4-4807-9E87-9632F35F06D9}" type="presOf" srcId="{3178EE72-1938-4668-AB5E-58FA8B35833C}" destId="{B81C1224-7692-462E-91E9-39B0B7F12745}" srcOrd="0" destOrd="0" presId="urn:microsoft.com/office/officeart/2005/8/layout/vList2"/>
    <dgm:cxn modelId="{4CE7E6A8-4907-4C45-92F1-1369A9FB2057}" type="presOf" srcId="{DDEAB1D7-B898-41BC-A27D-F21C07EE466B}" destId="{24B9DA56-AB5C-4D50-AA48-06D9EC45326D}" srcOrd="0" destOrd="0" presId="urn:microsoft.com/office/officeart/2005/8/layout/vList2"/>
    <dgm:cxn modelId="{382504C9-A879-4598-97E4-4404DA912018}" srcId="{2BFD07C9-65DA-4289-A71D-9C87D6F16620}" destId="{DDEAB1D7-B898-41BC-A27D-F21C07EE466B}" srcOrd="0" destOrd="0" parTransId="{430B57F7-C565-48A4-A731-EB47393277F9}" sibTransId="{68E40CB1-8A7D-40EB-B77B-8C241272D53B}"/>
    <dgm:cxn modelId="{837ADBDB-7EE2-45B2-9E60-15B4531C779D}" srcId="{2BFD07C9-65DA-4289-A71D-9C87D6F16620}" destId="{3178EE72-1938-4668-AB5E-58FA8B35833C}" srcOrd="1" destOrd="0" parTransId="{B600E3F1-2162-45FC-BCFE-AEE7F44CD76B}" sibTransId="{2952068B-120E-46EB-93F0-B21A313BAB70}"/>
    <dgm:cxn modelId="{DFD2ADE3-0B1F-4DA3-9A29-610191954A50}" type="presOf" srcId="{2BFD07C9-65DA-4289-A71D-9C87D6F16620}" destId="{A58A6D38-0305-4F61-A492-2767514F8EE5}" srcOrd="0" destOrd="0" presId="urn:microsoft.com/office/officeart/2005/8/layout/vList2"/>
    <dgm:cxn modelId="{4A40C097-48A3-4114-ABCF-831A0F127C7D}" type="presParOf" srcId="{A58A6D38-0305-4F61-A492-2767514F8EE5}" destId="{24B9DA56-AB5C-4D50-AA48-06D9EC45326D}" srcOrd="0" destOrd="0" presId="urn:microsoft.com/office/officeart/2005/8/layout/vList2"/>
    <dgm:cxn modelId="{E4D40D79-7769-438B-9CB3-C8445AEB277D}" type="presParOf" srcId="{A58A6D38-0305-4F61-A492-2767514F8EE5}" destId="{9A2C3439-C057-48B0-9E5C-51B12F87A6C9}" srcOrd="1" destOrd="0" presId="urn:microsoft.com/office/officeart/2005/8/layout/vList2"/>
    <dgm:cxn modelId="{F85F44F9-B8C3-4DD7-8DFC-062FD9590A3B}" type="presParOf" srcId="{A58A6D38-0305-4F61-A492-2767514F8EE5}" destId="{B81C1224-7692-462E-91E9-39B0B7F1274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BE7541-D535-45E7-A326-02BD750E36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2CE2F3-366E-4033-A063-E7EEE83DD0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Low absorption due to dietary inhibitors </a:t>
          </a:r>
        </a:p>
      </dgm:t>
    </dgm:pt>
    <dgm:pt modelId="{4E996D87-05FF-4B69-84EF-CA01BC4B9234}" type="parTrans" cxnId="{033F82A1-A8E6-496D-B5B1-123A737F4724}">
      <dgm:prSet/>
      <dgm:spPr/>
      <dgm:t>
        <a:bodyPr/>
        <a:lstStyle/>
        <a:p>
          <a:endParaRPr lang="en-US"/>
        </a:p>
      </dgm:t>
    </dgm:pt>
    <dgm:pt modelId="{F663B59D-7110-46AE-A169-2202D07B15CC}" type="sibTrans" cxnId="{033F82A1-A8E6-496D-B5B1-123A737F4724}">
      <dgm:prSet/>
      <dgm:spPr/>
      <dgm:t>
        <a:bodyPr/>
        <a:lstStyle/>
        <a:p>
          <a:endParaRPr lang="en-US"/>
        </a:p>
      </dgm:t>
    </dgm:pt>
    <dgm:pt modelId="{B5A8E0BE-4B02-4F10-BC56-7502EC6029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Frequent GI side effects – nausea, constipation</a:t>
          </a:r>
        </a:p>
      </dgm:t>
    </dgm:pt>
    <dgm:pt modelId="{7669CECC-4468-433D-9DFA-23ECB69A94E7}" type="parTrans" cxnId="{9C8F4385-FD69-4B47-AF91-2A125307E156}">
      <dgm:prSet/>
      <dgm:spPr/>
      <dgm:t>
        <a:bodyPr/>
        <a:lstStyle/>
        <a:p>
          <a:endParaRPr lang="en-US"/>
        </a:p>
      </dgm:t>
    </dgm:pt>
    <dgm:pt modelId="{F79610E2-4D6E-4DE5-9FB7-4B5FE173B80D}" type="sibTrans" cxnId="{9C8F4385-FD69-4B47-AF91-2A125307E156}">
      <dgm:prSet/>
      <dgm:spPr/>
      <dgm:t>
        <a:bodyPr/>
        <a:lstStyle/>
        <a:p>
          <a:endParaRPr lang="en-US"/>
        </a:p>
      </dgm:t>
    </dgm:pt>
    <dgm:pt modelId="{683DA2C0-9A1C-4FE9-BE99-3C9AF3586E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Non-adherence common: ~30% stop within 2 months</a:t>
          </a:r>
        </a:p>
      </dgm:t>
    </dgm:pt>
    <dgm:pt modelId="{653C8310-9BA5-42F3-AB27-1936F5F6FD62}" type="parTrans" cxnId="{855B7DF1-E71E-4591-AC59-3F2E2BC05EB0}">
      <dgm:prSet/>
      <dgm:spPr/>
      <dgm:t>
        <a:bodyPr/>
        <a:lstStyle/>
        <a:p>
          <a:endParaRPr lang="en-US"/>
        </a:p>
      </dgm:t>
    </dgm:pt>
    <dgm:pt modelId="{9CE24CE9-7B30-4B12-BC6F-DBFE597FCB61}" type="sibTrans" cxnId="{855B7DF1-E71E-4591-AC59-3F2E2BC05EB0}">
      <dgm:prSet/>
      <dgm:spPr/>
      <dgm:t>
        <a:bodyPr/>
        <a:lstStyle/>
        <a:p>
          <a:endParaRPr lang="en-US"/>
        </a:p>
      </dgm:t>
    </dgm:pt>
    <dgm:pt modelId="{68FF696F-7E31-4080-A7AF-1587E5DB58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Lack of monitoring reduces long-term success</a:t>
          </a:r>
        </a:p>
      </dgm:t>
    </dgm:pt>
    <dgm:pt modelId="{5D686B25-4A6A-4B64-AEBE-264375006F05}" type="parTrans" cxnId="{F1270CF5-E4C3-4F9D-A9E7-8657F7EB05CD}">
      <dgm:prSet/>
      <dgm:spPr/>
      <dgm:t>
        <a:bodyPr/>
        <a:lstStyle/>
        <a:p>
          <a:endParaRPr lang="en-US"/>
        </a:p>
      </dgm:t>
    </dgm:pt>
    <dgm:pt modelId="{40E65FBF-B5DE-454F-A0D8-4FFD65B2A75E}" type="sibTrans" cxnId="{F1270CF5-E4C3-4F9D-A9E7-8657F7EB05CD}">
      <dgm:prSet/>
      <dgm:spPr/>
      <dgm:t>
        <a:bodyPr/>
        <a:lstStyle/>
        <a:p>
          <a:endParaRPr lang="en-US"/>
        </a:p>
      </dgm:t>
    </dgm:pt>
    <dgm:pt modelId="{9716AB3A-4DF8-47D4-853F-3E36E1FDA0E2}" type="pres">
      <dgm:prSet presAssocID="{B2BE7541-D535-45E7-A326-02BD750E36C2}" presName="root" presStyleCnt="0">
        <dgm:presLayoutVars>
          <dgm:dir/>
          <dgm:resizeHandles val="exact"/>
        </dgm:presLayoutVars>
      </dgm:prSet>
      <dgm:spPr/>
    </dgm:pt>
    <dgm:pt modelId="{977FD8B3-2DDE-4FC1-AF93-28DA3D4D6D62}" type="pres">
      <dgm:prSet presAssocID="{8B2CE2F3-366E-4033-A063-E7EEE83DD0CA}" presName="compNode" presStyleCnt="0"/>
      <dgm:spPr/>
    </dgm:pt>
    <dgm:pt modelId="{52476DA3-3757-4E18-A63A-C0449757CF18}" type="pres">
      <dgm:prSet presAssocID="{8B2CE2F3-366E-4033-A063-E7EEE83DD0CA}" presName="bgRect" presStyleLbl="bgShp" presStyleIdx="0" presStyleCnt="4"/>
      <dgm:spPr/>
    </dgm:pt>
    <dgm:pt modelId="{589BFB90-5281-4A93-8584-638E251B67B2}" type="pres">
      <dgm:prSet presAssocID="{8B2CE2F3-366E-4033-A063-E7EEE83DD0CA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C6F1974C-1B77-419F-9AAA-6B564C3CC536}" type="pres">
      <dgm:prSet presAssocID="{8B2CE2F3-366E-4033-A063-E7EEE83DD0CA}" presName="spaceRect" presStyleCnt="0"/>
      <dgm:spPr/>
    </dgm:pt>
    <dgm:pt modelId="{73E7A5EA-3C18-40F6-BB53-86202639BAC8}" type="pres">
      <dgm:prSet presAssocID="{8B2CE2F3-366E-4033-A063-E7EEE83DD0CA}" presName="parTx" presStyleLbl="revTx" presStyleIdx="0" presStyleCnt="4">
        <dgm:presLayoutVars>
          <dgm:chMax val="0"/>
          <dgm:chPref val="0"/>
        </dgm:presLayoutVars>
      </dgm:prSet>
      <dgm:spPr/>
    </dgm:pt>
    <dgm:pt modelId="{3478BC19-B2E9-4ADB-90CA-ABB14289CD71}" type="pres">
      <dgm:prSet presAssocID="{F663B59D-7110-46AE-A169-2202D07B15CC}" presName="sibTrans" presStyleCnt="0"/>
      <dgm:spPr/>
    </dgm:pt>
    <dgm:pt modelId="{0E6CAD73-89D2-4220-88FE-B1530C8DF508}" type="pres">
      <dgm:prSet presAssocID="{B5A8E0BE-4B02-4F10-BC56-7502EC60297E}" presName="compNode" presStyleCnt="0"/>
      <dgm:spPr/>
    </dgm:pt>
    <dgm:pt modelId="{7A598C6C-107A-4533-9BF0-089BD344735A}" type="pres">
      <dgm:prSet presAssocID="{B5A8E0BE-4B02-4F10-BC56-7502EC60297E}" presName="bgRect" presStyleLbl="bgShp" presStyleIdx="1" presStyleCnt="4"/>
      <dgm:spPr/>
    </dgm:pt>
    <dgm:pt modelId="{98E2482F-5433-42BC-9661-725D309A5D8E}" type="pres">
      <dgm:prSet presAssocID="{B5A8E0BE-4B02-4F10-BC56-7502EC60297E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06E353FF-168D-4CA0-B1E9-2AE5D44CFCA2}" type="pres">
      <dgm:prSet presAssocID="{B5A8E0BE-4B02-4F10-BC56-7502EC60297E}" presName="spaceRect" presStyleCnt="0"/>
      <dgm:spPr/>
    </dgm:pt>
    <dgm:pt modelId="{62758D3C-7BE5-4827-9AEB-1AE90E6AE8DB}" type="pres">
      <dgm:prSet presAssocID="{B5A8E0BE-4B02-4F10-BC56-7502EC60297E}" presName="parTx" presStyleLbl="revTx" presStyleIdx="1" presStyleCnt="4">
        <dgm:presLayoutVars>
          <dgm:chMax val="0"/>
          <dgm:chPref val="0"/>
        </dgm:presLayoutVars>
      </dgm:prSet>
      <dgm:spPr/>
    </dgm:pt>
    <dgm:pt modelId="{40820580-8E0F-4485-BE93-3BADF790A350}" type="pres">
      <dgm:prSet presAssocID="{F79610E2-4D6E-4DE5-9FB7-4B5FE173B80D}" presName="sibTrans" presStyleCnt="0"/>
      <dgm:spPr/>
    </dgm:pt>
    <dgm:pt modelId="{79B3F91A-4574-4D5B-855F-0DABD00A6AFF}" type="pres">
      <dgm:prSet presAssocID="{683DA2C0-9A1C-4FE9-BE99-3C9AF3586E38}" presName="compNode" presStyleCnt="0"/>
      <dgm:spPr/>
    </dgm:pt>
    <dgm:pt modelId="{E87300E6-4983-4935-BBC3-46652597961C}" type="pres">
      <dgm:prSet presAssocID="{683DA2C0-9A1C-4FE9-BE99-3C9AF3586E38}" presName="bgRect" presStyleLbl="bgShp" presStyleIdx="2" presStyleCnt="4"/>
      <dgm:spPr/>
    </dgm:pt>
    <dgm:pt modelId="{7C377FA2-F411-42D6-BF9E-56B9C0D25F77}" type="pres">
      <dgm:prSet presAssocID="{683DA2C0-9A1C-4FE9-BE99-3C9AF3586E38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D148C97D-F8B6-42B9-B973-6F0DBF76DA9B}" type="pres">
      <dgm:prSet presAssocID="{683DA2C0-9A1C-4FE9-BE99-3C9AF3586E38}" presName="spaceRect" presStyleCnt="0"/>
      <dgm:spPr/>
    </dgm:pt>
    <dgm:pt modelId="{600EB6F5-4208-40F6-9FA5-B0831D0720F3}" type="pres">
      <dgm:prSet presAssocID="{683DA2C0-9A1C-4FE9-BE99-3C9AF3586E38}" presName="parTx" presStyleLbl="revTx" presStyleIdx="2" presStyleCnt="4">
        <dgm:presLayoutVars>
          <dgm:chMax val="0"/>
          <dgm:chPref val="0"/>
        </dgm:presLayoutVars>
      </dgm:prSet>
      <dgm:spPr/>
    </dgm:pt>
    <dgm:pt modelId="{8ECF1358-133E-44BD-BB40-02C4EEE13750}" type="pres">
      <dgm:prSet presAssocID="{9CE24CE9-7B30-4B12-BC6F-DBFE597FCB61}" presName="sibTrans" presStyleCnt="0"/>
      <dgm:spPr/>
    </dgm:pt>
    <dgm:pt modelId="{DF329E35-1CE0-411B-B5FB-C331FD505060}" type="pres">
      <dgm:prSet presAssocID="{68FF696F-7E31-4080-A7AF-1587E5DB58AC}" presName="compNode" presStyleCnt="0"/>
      <dgm:spPr/>
    </dgm:pt>
    <dgm:pt modelId="{19978681-2903-4E20-A4A6-C2472FD1D3C1}" type="pres">
      <dgm:prSet presAssocID="{68FF696F-7E31-4080-A7AF-1587E5DB58AC}" presName="bgRect" presStyleLbl="bgShp" presStyleIdx="3" presStyleCnt="4"/>
      <dgm:spPr/>
    </dgm:pt>
    <dgm:pt modelId="{D5FEA817-FED6-42F4-BA23-98C6BE51296F}" type="pres">
      <dgm:prSet presAssocID="{68FF696F-7E31-4080-A7AF-1587E5DB58AC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E9AF57D5-69B4-4656-9194-61FD46A375E5}" type="pres">
      <dgm:prSet presAssocID="{68FF696F-7E31-4080-A7AF-1587E5DB58AC}" presName="spaceRect" presStyleCnt="0"/>
      <dgm:spPr/>
    </dgm:pt>
    <dgm:pt modelId="{05AF9C75-EAB9-4D5B-89CE-5DD5DFA49955}" type="pres">
      <dgm:prSet presAssocID="{68FF696F-7E31-4080-A7AF-1587E5DB58A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6F98506-2CAB-4401-8A95-085FE66B17AF}" type="presOf" srcId="{8B2CE2F3-366E-4033-A063-E7EEE83DD0CA}" destId="{73E7A5EA-3C18-40F6-BB53-86202639BAC8}" srcOrd="0" destOrd="0" presId="urn:microsoft.com/office/officeart/2018/2/layout/IconVerticalSolidList"/>
    <dgm:cxn modelId="{DE21F269-E1AC-4D44-B512-B6397B2E4A95}" type="presOf" srcId="{68FF696F-7E31-4080-A7AF-1587E5DB58AC}" destId="{05AF9C75-EAB9-4D5B-89CE-5DD5DFA49955}" srcOrd="0" destOrd="0" presId="urn:microsoft.com/office/officeart/2018/2/layout/IconVerticalSolidList"/>
    <dgm:cxn modelId="{9C8F4385-FD69-4B47-AF91-2A125307E156}" srcId="{B2BE7541-D535-45E7-A326-02BD750E36C2}" destId="{B5A8E0BE-4B02-4F10-BC56-7502EC60297E}" srcOrd="1" destOrd="0" parTransId="{7669CECC-4468-433D-9DFA-23ECB69A94E7}" sibTransId="{F79610E2-4D6E-4DE5-9FB7-4B5FE173B80D}"/>
    <dgm:cxn modelId="{A70A979B-BEB0-41F8-B235-628AE74A5BB1}" type="presOf" srcId="{B5A8E0BE-4B02-4F10-BC56-7502EC60297E}" destId="{62758D3C-7BE5-4827-9AEB-1AE90E6AE8DB}" srcOrd="0" destOrd="0" presId="urn:microsoft.com/office/officeart/2018/2/layout/IconVerticalSolidList"/>
    <dgm:cxn modelId="{13DE1F9E-5EC0-495E-96A6-6F5BF645F2DF}" type="presOf" srcId="{683DA2C0-9A1C-4FE9-BE99-3C9AF3586E38}" destId="{600EB6F5-4208-40F6-9FA5-B0831D0720F3}" srcOrd="0" destOrd="0" presId="urn:microsoft.com/office/officeart/2018/2/layout/IconVerticalSolidList"/>
    <dgm:cxn modelId="{033F82A1-A8E6-496D-B5B1-123A737F4724}" srcId="{B2BE7541-D535-45E7-A326-02BD750E36C2}" destId="{8B2CE2F3-366E-4033-A063-E7EEE83DD0CA}" srcOrd="0" destOrd="0" parTransId="{4E996D87-05FF-4B69-84EF-CA01BC4B9234}" sibTransId="{F663B59D-7110-46AE-A169-2202D07B15CC}"/>
    <dgm:cxn modelId="{855B7DF1-E71E-4591-AC59-3F2E2BC05EB0}" srcId="{B2BE7541-D535-45E7-A326-02BD750E36C2}" destId="{683DA2C0-9A1C-4FE9-BE99-3C9AF3586E38}" srcOrd="2" destOrd="0" parTransId="{653C8310-9BA5-42F3-AB27-1936F5F6FD62}" sibTransId="{9CE24CE9-7B30-4B12-BC6F-DBFE597FCB61}"/>
    <dgm:cxn modelId="{F1270CF5-E4C3-4F9D-A9E7-8657F7EB05CD}" srcId="{B2BE7541-D535-45E7-A326-02BD750E36C2}" destId="{68FF696F-7E31-4080-A7AF-1587E5DB58AC}" srcOrd="3" destOrd="0" parTransId="{5D686B25-4A6A-4B64-AEBE-264375006F05}" sibTransId="{40E65FBF-B5DE-454F-A0D8-4FFD65B2A75E}"/>
    <dgm:cxn modelId="{916FF1FA-5FE1-430A-8EAD-0A2A4FDEB47C}" type="presOf" srcId="{B2BE7541-D535-45E7-A326-02BD750E36C2}" destId="{9716AB3A-4DF8-47D4-853F-3E36E1FDA0E2}" srcOrd="0" destOrd="0" presId="urn:microsoft.com/office/officeart/2018/2/layout/IconVerticalSolidList"/>
    <dgm:cxn modelId="{D3CA2C2E-1957-4361-9443-9A8D6D5F5BEE}" type="presParOf" srcId="{9716AB3A-4DF8-47D4-853F-3E36E1FDA0E2}" destId="{977FD8B3-2DDE-4FC1-AF93-28DA3D4D6D62}" srcOrd="0" destOrd="0" presId="urn:microsoft.com/office/officeart/2018/2/layout/IconVerticalSolidList"/>
    <dgm:cxn modelId="{7BAAD231-5DDA-4B21-9A26-F0D54E101365}" type="presParOf" srcId="{977FD8B3-2DDE-4FC1-AF93-28DA3D4D6D62}" destId="{52476DA3-3757-4E18-A63A-C0449757CF18}" srcOrd="0" destOrd="0" presId="urn:microsoft.com/office/officeart/2018/2/layout/IconVerticalSolidList"/>
    <dgm:cxn modelId="{88684A5E-2962-433B-B0F6-9870BEA1605F}" type="presParOf" srcId="{977FD8B3-2DDE-4FC1-AF93-28DA3D4D6D62}" destId="{589BFB90-5281-4A93-8584-638E251B67B2}" srcOrd="1" destOrd="0" presId="urn:microsoft.com/office/officeart/2018/2/layout/IconVerticalSolidList"/>
    <dgm:cxn modelId="{75A0B2CC-2322-4C69-852F-EA545BF0D19B}" type="presParOf" srcId="{977FD8B3-2DDE-4FC1-AF93-28DA3D4D6D62}" destId="{C6F1974C-1B77-419F-9AAA-6B564C3CC536}" srcOrd="2" destOrd="0" presId="urn:microsoft.com/office/officeart/2018/2/layout/IconVerticalSolidList"/>
    <dgm:cxn modelId="{CFB77377-E124-4D99-BB0F-2942961C6600}" type="presParOf" srcId="{977FD8B3-2DDE-4FC1-AF93-28DA3D4D6D62}" destId="{73E7A5EA-3C18-40F6-BB53-86202639BAC8}" srcOrd="3" destOrd="0" presId="urn:microsoft.com/office/officeart/2018/2/layout/IconVerticalSolidList"/>
    <dgm:cxn modelId="{11843D07-CBB9-43CF-A13D-3F956A64B112}" type="presParOf" srcId="{9716AB3A-4DF8-47D4-853F-3E36E1FDA0E2}" destId="{3478BC19-B2E9-4ADB-90CA-ABB14289CD71}" srcOrd="1" destOrd="0" presId="urn:microsoft.com/office/officeart/2018/2/layout/IconVerticalSolidList"/>
    <dgm:cxn modelId="{9CD77C92-B1F9-404E-868C-FB15625B41B1}" type="presParOf" srcId="{9716AB3A-4DF8-47D4-853F-3E36E1FDA0E2}" destId="{0E6CAD73-89D2-4220-88FE-B1530C8DF508}" srcOrd="2" destOrd="0" presId="urn:microsoft.com/office/officeart/2018/2/layout/IconVerticalSolidList"/>
    <dgm:cxn modelId="{5F78BB96-B212-4F21-BDC6-4B558AF234E4}" type="presParOf" srcId="{0E6CAD73-89D2-4220-88FE-B1530C8DF508}" destId="{7A598C6C-107A-4533-9BF0-089BD344735A}" srcOrd="0" destOrd="0" presId="urn:microsoft.com/office/officeart/2018/2/layout/IconVerticalSolidList"/>
    <dgm:cxn modelId="{4D64FC6F-D8B1-4B29-A7DD-79ECA7069CDF}" type="presParOf" srcId="{0E6CAD73-89D2-4220-88FE-B1530C8DF508}" destId="{98E2482F-5433-42BC-9661-725D309A5D8E}" srcOrd="1" destOrd="0" presId="urn:microsoft.com/office/officeart/2018/2/layout/IconVerticalSolidList"/>
    <dgm:cxn modelId="{30C1D2B7-0D09-4EE6-B1E9-98A862710602}" type="presParOf" srcId="{0E6CAD73-89D2-4220-88FE-B1530C8DF508}" destId="{06E353FF-168D-4CA0-B1E9-2AE5D44CFCA2}" srcOrd="2" destOrd="0" presId="urn:microsoft.com/office/officeart/2018/2/layout/IconVerticalSolidList"/>
    <dgm:cxn modelId="{781F7A4A-495F-4B42-8EFD-8C638729E00E}" type="presParOf" srcId="{0E6CAD73-89D2-4220-88FE-B1530C8DF508}" destId="{62758D3C-7BE5-4827-9AEB-1AE90E6AE8DB}" srcOrd="3" destOrd="0" presId="urn:microsoft.com/office/officeart/2018/2/layout/IconVerticalSolidList"/>
    <dgm:cxn modelId="{EE64DAE2-99F7-40F3-8333-42C05A7FC49A}" type="presParOf" srcId="{9716AB3A-4DF8-47D4-853F-3E36E1FDA0E2}" destId="{40820580-8E0F-4485-BE93-3BADF790A350}" srcOrd="3" destOrd="0" presId="urn:microsoft.com/office/officeart/2018/2/layout/IconVerticalSolidList"/>
    <dgm:cxn modelId="{F40EC9BD-D35F-4F1F-BB42-D19A3FCEE97E}" type="presParOf" srcId="{9716AB3A-4DF8-47D4-853F-3E36E1FDA0E2}" destId="{79B3F91A-4574-4D5B-855F-0DABD00A6AFF}" srcOrd="4" destOrd="0" presId="urn:microsoft.com/office/officeart/2018/2/layout/IconVerticalSolidList"/>
    <dgm:cxn modelId="{D75B8398-89B6-4C75-B5B6-10B7610EB618}" type="presParOf" srcId="{79B3F91A-4574-4D5B-855F-0DABD00A6AFF}" destId="{E87300E6-4983-4935-BBC3-46652597961C}" srcOrd="0" destOrd="0" presId="urn:microsoft.com/office/officeart/2018/2/layout/IconVerticalSolidList"/>
    <dgm:cxn modelId="{4779F73A-BBA0-4F6F-A8CF-32F7FFB79A8C}" type="presParOf" srcId="{79B3F91A-4574-4D5B-855F-0DABD00A6AFF}" destId="{7C377FA2-F411-42D6-BF9E-56B9C0D25F77}" srcOrd="1" destOrd="0" presId="urn:microsoft.com/office/officeart/2018/2/layout/IconVerticalSolidList"/>
    <dgm:cxn modelId="{604A4FD9-7D8D-4A89-A9FB-929E36832BF4}" type="presParOf" srcId="{79B3F91A-4574-4D5B-855F-0DABD00A6AFF}" destId="{D148C97D-F8B6-42B9-B973-6F0DBF76DA9B}" srcOrd="2" destOrd="0" presId="urn:microsoft.com/office/officeart/2018/2/layout/IconVerticalSolidList"/>
    <dgm:cxn modelId="{4A7365DC-E63B-4614-A24E-4CF64CB10E9A}" type="presParOf" srcId="{79B3F91A-4574-4D5B-855F-0DABD00A6AFF}" destId="{600EB6F5-4208-40F6-9FA5-B0831D0720F3}" srcOrd="3" destOrd="0" presId="urn:microsoft.com/office/officeart/2018/2/layout/IconVerticalSolidList"/>
    <dgm:cxn modelId="{EFBD387A-2436-4FBE-AFFF-BCFE35AA8ED6}" type="presParOf" srcId="{9716AB3A-4DF8-47D4-853F-3E36E1FDA0E2}" destId="{8ECF1358-133E-44BD-BB40-02C4EEE13750}" srcOrd="5" destOrd="0" presId="urn:microsoft.com/office/officeart/2018/2/layout/IconVerticalSolidList"/>
    <dgm:cxn modelId="{75726C09-C4A5-4F00-8F48-CBA74C0E570E}" type="presParOf" srcId="{9716AB3A-4DF8-47D4-853F-3E36E1FDA0E2}" destId="{DF329E35-1CE0-411B-B5FB-C331FD505060}" srcOrd="6" destOrd="0" presId="urn:microsoft.com/office/officeart/2018/2/layout/IconVerticalSolidList"/>
    <dgm:cxn modelId="{8125DFA3-3F81-4883-9A88-72E9A9285519}" type="presParOf" srcId="{DF329E35-1CE0-411B-B5FB-C331FD505060}" destId="{19978681-2903-4E20-A4A6-C2472FD1D3C1}" srcOrd="0" destOrd="0" presId="urn:microsoft.com/office/officeart/2018/2/layout/IconVerticalSolidList"/>
    <dgm:cxn modelId="{7DA2485C-6A88-4B1B-AC37-7A0ED277B8EB}" type="presParOf" srcId="{DF329E35-1CE0-411B-B5FB-C331FD505060}" destId="{D5FEA817-FED6-42F4-BA23-98C6BE51296F}" srcOrd="1" destOrd="0" presId="urn:microsoft.com/office/officeart/2018/2/layout/IconVerticalSolidList"/>
    <dgm:cxn modelId="{E4AD8FB0-A199-4AAC-A61C-66A28C9B9799}" type="presParOf" srcId="{DF329E35-1CE0-411B-B5FB-C331FD505060}" destId="{E9AF57D5-69B4-4656-9194-61FD46A375E5}" srcOrd="2" destOrd="0" presId="urn:microsoft.com/office/officeart/2018/2/layout/IconVerticalSolidList"/>
    <dgm:cxn modelId="{613960DA-B78E-4746-8F3A-1B32872CA2FC}" type="presParOf" srcId="{DF329E35-1CE0-411B-B5FB-C331FD505060}" destId="{05AF9C75-EAB9-4D5B-89CE-5DD5DFA499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474F2B-26EF-4015-B40D-9EDC5838CDB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FEDC92-1BFD-4CB4-BE0C-36E061522A34}">
      <dgm:prSet/>
      <dgm:spPr/>
      <dgm:t>
        <a:bodyPr/>
        <a:lstStyle/>
        <a:p>
          <a:r>
            <a:rPr lang="en-US" dirty="0"/>
            <a:t>Oral ferrous salts commonly used but have high GI side effects and low compliance. Many patients stop treatment early &amp; anemia recurs without full iron repletion.</a:t>
          </a:r>
        </a:p>
      </dgm:t>
    </dgm:pt>
    <dgm:pt modelId="{0CFE3761-59F0-4A15-826F-3ED6A26E5643}" type="parTrans" cxnId="{49DE0489-F373-4523-9DD5-63C41ACE43BD}">
      <dgm:prSet/>
      <dgm:spPr/>
      <dgm:t>
        <a:bodyPr/>
        <a:lstStyle/>
        <a:p>
          <a:endParaRPr lang="en-US"/>
        </a:p>
      </dgm:t>
    </dgm:pt>
    <dgm:pt modelId="{96F89A08-FC10-44FD-83D3-652CA9B2B806}" type="sibTrans" cxnId="{49DE0489-F373-4523-9DD5-63C41ACE43BD}">
      <dgm:prSet/>
      <dgm:spPr/>
      <dgm:t>
        <a:bodyPr/>
        <a:lstStyle/>
        <a:p>
          <a:endParaRPr lang="en-US"/>
        </a:p>
      </dgm:t>
    </dgm:pt>
    <dgm:pt modelId="{C472E663-77F2-438C-9996-72CA390D81CB}">
      <dgm:prSet/>
      <dgm:spPr>
        <a:solidFill>
          <a:srgbClr val="83679E"/>
        </a:solidFill>
      </dgm:spPr>
      <dgm:t>
        <a:bodyPr/>
        <a:lstStyle/>
        <a:p>
          <a:r>
            <a:rPr lang="en-US" dirty="0"/>
            <a:t>IV iron therapy requires hospital admission. Some patients doesn’t prefer IV route. Also there is small but potential risk of anaphylaxis.</a:t>
          </a:r>
        </a:p>
      </dgm:t>
    </dgm:pt>
    <dgm:pt modelId="{14856E69-539C-4488-A770-AC026B834684}" type="parTrans" cxnId="{BF29D979-8C9A-417E-AAED-8D0A860EA353}">
      <dgm:prSet/>
      <dgm:spPr/>
      <dgm:t>
        <a:bodyPr/>
        <a:lstStyle/>
        <a:p>
          <a:endParaRPr lang="en-US"/>
        </a:p>
      </dgm:t>
    </dgm:pt>
    <dgm:pt modelId="{7F83E5EB-AD9C-41CD-992B-8E6F16EAB123}" type="sibTrans" cxnId="{BF29D979-8C9A-417E-AAED-8D0A860EA35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807035-1592-457D-AAF8-316C20888F84}">
      <dgm:prSet custT="1"/>
      <dgm:spPr>
        <a:solidFill>
          <a:srgbClr val="9D0C0C"/>
        </a:solidFill>
      </dgm:spPr>
      <dgm:t>
        <a:bodyPr/>
        <a:lstStyle/>
        <a:p>
          <a:r>
            <a:rPr lang="en-US" sz="2400" dirty="0"/>
            <a:t>As a result, over 40% of women in South Asia suffer from anemia, often due to iron deficiency.</a:t>
          </a:r>
        </a:p>
      </dgm:t>
    </dgm:pt>
    <dgm:pt modelId="{C0C44165-124F-484B-93D7-BE2BA5F9C2AA}" type="parTrans" cxnId="{04E40316-304F-4E34-915B-458ADBFDD4B7}">
      <dgm:prSet/>
      <dgm:spPr/>
      <dgm:t>
        <a:bodyPr/>
        <a:lstStyle/>
        <a:p>
          <a:endParaRPr lang="en-US"/>
        </a:p>
      </dgm:t>
    </dgm:pt>
    <dgm:pt modelId="{31741C45-B822-4652-8460-D46CE3C4D126}" type="sibTrans" cxnId="{04E40316-304F-4E34-915B-458ADBFDD4B7}">
      <dgm:prSet/>
      <dgm:spPr/>
      <dgm:t>
        <a:bodyPr/>
        <a:lstStyle/>
        <a:p>
          <a:endParaRPr lang="en-US"/>
        </a:p>
      </dgm:t>
    </dgm:pt>
    <dgm:pt modelId="{6B3798F7-412C-451E-8A74-952F7F1DCAB0}">
      <dgm:prSet/>
      <dgm:spPr/>
      <dgm:t>
        <a:bodyPr/>
        <a:lstStyle/>
        <a:p>
          <a:r>
            <a:rPr lang="en-US" dirty="0"/>
            <a:t>Non-adherence to oral iron ranged from about 10% after just 2 weeks of therapy and up to 30% (one-third of patients) after 2 months</a:t>
          </a:r>
        </a:p>
      </dgm:t>
    </dgm:pt>
    <dgm:pt modelId="{972F510F-3963-4C82-9B1E-F89EB276E399}" type="parTrans" cxnId="{C4FB7989-0CA6-4286-B24F-5C518063DAD7}">
      <dgm:prSet/>
      <dgm:spPr/>
      <dgm:t>
        <a:bodyPr/>
        <a:lstStyle/>
        <a:p>
          <a:endParaRPr lang="en-US"/>
        </a:p>
      </dgm:t>
    </dgm:pt>
    <dgm:pt modelId="{34086467-7C65-4D0F-9694-ED2F900CE0DF}" type="sibTrans" cxnId="{C4FB7989-0CA6-4286-B24F-5C518063DAD7}">
      <dgm:prSet/>
      <dgm:spPr/>
      <dgm:t>
        <a:bodyPr/>
        <a:lstStyle/>
        <a:p>
          <a:endParaRPr lang="en-US"/>
        </a:p>
      </dgm:t>
    </dgm:pt>
    <dgm:pt modelId="{E6BD869F-BC70-4617-9DA8-20C952E2EEA1}" type="pres">
      <dgm:prSet presAssocID="{38474F2B-26EF-4015-B40D-9EDC5838CDBE}" presName="diagram" presStyleCnt="0">
        <dgm:presLayoutVars>
          <dgm:dir/>
          <dgm:resizeHandles val="exact"/>
        </dgm:presLayoutVars>
      </dgm:prSet>
      <dgm:spPr/>
    </dgm:pt>
    <dgm:pt modelId="{ACC26B1A-E2A5-4D92-B19F-F27F4B31978B}" type="pres">
      <dgm:prSet presAssocID="{ACFEDC92-1BFD-4CB4-BE0C-36E061522A34}" presName="node" presStyleLbl="node1" presStyleIdx="0" presStyleCnt="4" custScaleX="226974" custScaleY="203829" custLinFactNeighborX="19364" custLinFactNeighborY="6488">
        <dgm:presLayoutVars>
          <dgm:bulletEnabled val="1"/>
        </dgm:presLayoutVars>
      </dgm:prSet>
      <dgm:spPr/>
    </dgm:pt>
    <dgm:pt modelId="{94ACD538-2634-4273-8A38-1D31BB5C37A8}" type="pres">
      <dgm:prSet presAssocID="{96F89A08-FC10-44FD-83D3-652CA9B2B806}" presName="sibTrans" presStyleLbl="sibTrans2D1" presStyleIdx="0" presStyleCnt="3" custFlipVert="0" custFlipHor="1" custScaleX="63750" custScaleY="10322" custLinFactX="-50384" custLinFactNeighborX="-100000" custLinFactNeighborY="86522"/>
      <dgm:spPr/>
    </dgm:pt>
    <dgm:pt modelId="{EB246A8D-5CE4-464A-A2CD-3BBF1DEE2B18}" type="pres">
      <dgm:prSet presAssocID="{96F89A08-FC10-44FD-83D3-652CA9B2B806}" presName="connectorText" presStyleLbl="sibTrans2D1" presStyleIdx="0" presStyleCnt="3"/>
      <dgm:spPr/>
    </dgm:pt>
    <dgm:pt modelId="{091D341E-E3BD-44E7-ADEE-F710A13E47A9}" type="pres">
      <dgm:prSet presAssocID="{C472E663-77F2-438C-9996-72CA390D81CB}" presName="node" presStyleLbl="node1" presStyleIdx="1" presStyleCnt="4" custScaleX="202063" custScaleY="235246" custLinFactX="-200000" custLinFactY="100000" custLinFactNeighborX="-272484" custLinFactNeighborY="168311">
        <dgm:presLayoutVars>
          <dgm:bulletEnabled val="1"/>
        </dgm:presLayoutVars>
      </dgm:prSet>
      <dgm:spPr/>
    </dgm:pt>
    <dgm:pt modelId="{1521593E-4956-44A0-85E6-63C3CF5C5B39}" type="pres">
      <dgm:prSet presAssocID="{7F83E5EB-AD9C-41CD-992B-8E6F16EAB123}" presName="sibTrans" presStyleLbl="sibTrans2D1" presStyleIdx="1" presStyleCnt="3" custLinFactX="100000" custLinFactNeighborX="154334" custLinFactNeighborY="65168"/>
      <dgm:spPr/>
    </dgm:pt>
    <dgm:pt modelId="{CA695AE5-B40E-47B1-BBC7-2A9550C2F063}" type="pres">
      <dgm:prSet presAssocID="{7F83E5EB-AD9C-41CD-992B-8E6F16EAB123}" presName="connectorText" presStyleLbl="sibTrans2D1" presStyleIdx="1" presStyleCnt="3"/>
      <dgm:spPr/>
    </dgm:pt>
    <dgm:pt modelId="{BFB1CFD8-2D32-4857-B45A-AE8C88126D49}" type="pres">
      <dgm:prSet presAssocID="{39807035-1592-457D-AAF8-316C20888F84}" presName="node" presStyleLbl="node1" presStyleIdx="2" presStyleCnt="4" custScaleX="405216" custScaleY="122393" custLinFactNeighborX="71915" custLinFactNeighborY="28110">
        <dgm:presLayoutVars>
          <dgm:bulletEnabled val="1"/>
        </dgm:presLayoutVars>
      </dgm:prSet>
      <dgm:spPr/>
    </dgm:pt>
    <dgm:pt modelId="{542A9E28-194F-4EDD-A246-7621EEC7DD74}" type="pres">
      <dgm:prSet presAssocID="{31741C45-B822-4652-8460-D46CE3C4D126}" presName="sibTrans" presStyleLbl="sibTrans2D1" presStyleIdx="2" presStyleCnt="3" custLinFactY="-100000" custLinFactNeighborX="-55972" custLinFactNeighborY="-168130"/>
      <dgm:spPr/>
    </dgm:pt>
    <dgm:pt modelId="{42F3FD76-015E-4A2B-929B-1AD3FD26FB1C}" type="pres">
      <dgm:prSet presAssocID="{31741C45-B822-4652-8460-D46CE3C4D126}" presName="connectorText" presStyleLbl="sibTrans2D1" presStyleIdx="2" presStyleCnt="3"/>
      <dgm:spPr/>
    </dgm:pt>
    <dgm:pt modelId="{13C04C0F-23F8-439C-AD54-728D81A53964}" type="pres">
      <dgm:prSet presAssocID="{6B3798F7-412C-451E-8A74-952F7F1DCAB0}" presName="node" presStyleLbl="node1" presStyleIdx="3" presStyleCnt="4" custScaleX="227482" custScaleY="207140" custLinFactX="200000" custLinFactY="-100000" custLinFactNeighborX="273750" custLinFactNeighborY="-174513">
        <dgm:presLayoutVars>
          <dgm:bulletEnabled val="1"/>
        </dgm:presLayoutVars>
      </dgm:prSet>
      <dgm:spPr/>
    </dgm:pt>
  </dgm:ptLst>
  <dgm:cxnLst>
    <dgm:cxn modelId="{B1D4C50E-9E00-4EA5-98C1-64769D8F5801}" type="presOf" srcId="{ACFEDC92-1BFD-4CB4-BE0C-36E061522A34}" destId="{ACC26B1A-E2A5-4D92-B19F-F27F4B31978B}" srcOrd="0" destOrd="0" presId="urn:microsoft.com/office/officeart/2005/8/layout/process5"/>
    <dgm:cxn modelId="{A24C4811-C482-4B1D-9DAB-3DF14C8A82B0}" type="presOf" srcId="{31741C45-B822-4652-8460-D46CE3C4D126}" destId="{542A9E28-194F-4EDD-A246-7621EEC7DD74}" srcOrd="0" destOrd="0" presId="urn:microsoft.com/office/officeart/2005/8/layout/process5"/>
    <dgm:cxn modelId="{04E40316-304F-4E34-915B-458ADBFDD4B7}" srcId="{38474F2B-26EF-4015-B40D-9EDC5838CDBE}" destId="{39807035-1592-457D-AAF8-316C20888F84}" srcOrd="2" destOrd="0" parTransId="{C0C44165-124F-484B-93D7-BE2BA5F9C2AA}" sibTransId="{31741C45-B822-4652-8460-D46CE3C4D126}"/>
    <dgm:cxn modelId="{712F3B2F-95C6-48E7-9FF1-1E60D158BDC4}" type="presOf" srcId="{39807035-1592-457D-AAF8-316C20888F84}" destId="{BFB1CFD8-2D32-4857-B45A-AE8C88126D49}" srcOrd="0" destOrd="0" presId="urn:microsoft.com/office/officeart/2005/8/layout/process5"/>
    <dgm:cxn modelId="{C4503364-326C-403B-AD1A-060A7D3F053A}" type="presOf" srcId="{6B3798F7-412C-451E-8A74-952F7F1DCAB0}" destId="{13C04C0F-23F8-439C-AD54-728D81A53964}" srcOrd="0" destOrd="0" presId="urn:microsoft.com/office/officeart/2005/8/layout/process5"/>
    <dgm:cxn modelId="{5F68AD69-ABAF-4B57-A3F1-75215EE8AE0D}" type="presOf" srcId="{C472E663-77F2-438C-9996-72CA390D81CB}" destId="{091D341E-E3BD-44E7-ADEE-F710A13E47A9}" srcOrd="0" destOrd="0" presId="urn:microsoft.com/office/officeart/2005/8/layout/process5"/>
    <dgm:cxn modelId="{1316EA75-180D-4DE0-B08A-5CEEA331AF0F}" type="presOf" srcId="{31741C45-B822-4652-8460-D46CE3C4D126}" destId="{42F3FD76-015E-4A2B-929B-1AD3FD26FB1C}" srcOrd="1" destOrd="0" presId="urn:microsoft.com/office/officeart/2005/8/layout/process5"/>
    <dgm:cxn modelId="{36CA8A78-9989-4507-AB04-6F686436E4C6}" type="presOf" srcId="{96F89A08-FC10-44FD-83D3-652CA9B2B806}" destId="{94ACD538-2634-4273-8A38-1D31BB5C37A8}" srcOrd="0" destOrd="0" presId="urn:microsoft.com/office/officeart/2005/8/layout/process5"/>
    <dgm:cxn modelId="{BF29D979-8C9A-417E-AAED-8D0A860EA353}" srcId="{38474F2B-26EF-4015-B40D-9EDC5838CDBE}" destId="{C472E663-77F2-438C-9996-72CA390D81CB}" srcOrd="1" destOrd="0" parTransId="{14856E69-539C-4488-A770-AC026B834684}" sibTransId="{7F83E5EB-AD9C-41CD-992B-8E6F16EAB123}"/>
    <dgm:cxn modelId="{5C99E682-FAC3-48AB-A2BA-4FAE64025703}" type="presOf" srcId="{38474F2B-26EF-4015-B40D-9EDC5838CDBE}" destId="{E6BD869F-BC70-4617-9DA8-20C952E2EEA1}" srcOrd="0" destOrd="0" presId="urn:microsoft.com/office/officeart/2005/8/layout/process5"/>
    <dgm:cxn modelId="{49DE0489-F373-4523-9DD5-63C41ACE43BD}" srcId="{38474F2B-26EF-4015-B40D-9EDC5838CDBE}" destId="{ACFEDC92-1BFD-4CB4-BE0C-36E061522A34}" srcOrd="0" destOrd="0" parTransId="{0CFE3761-59F0-4A15-826F-3ED6A26E5643}" sibTransId="{96F89A08-FC10-44FD-83D3-652CA9B2B806}"/>
    <dgm:cxn modelId="{C4FB7989-0CA6-4286-B24F-5C518063DAD7}" srcId="{38474F2B-26EF-4015-B40D-9EDC5838CDBE}" destId="{6B3798F7-412C-451E-8A74-952F7F1DCAB0}" srcOrd="3" destOrd="0" parTransId="{972F510F-3963-4C82-9B1E-F89EB276E399}" sibTransId="{34086467-7C65-4D0F-9694-ED2F900CE0DF}"/>
    <dgm:cxn modelId="{4C9CC6BA-5B0F-4C0A-8B51-4CF5F19D1548}" type="presOf" srcId="{7F83E5EB-AD9C-41CD-992B-8E6F16EAB123}" destId="{1521593E-4956-44A0-85E6-63C3CF5C5B39}" srcOrd="0" destOrd="0" presId="urn:microsoft.com/office/officeart/2005/8/layout/process5"/>
    <dgm:cxn modelId="{AC4539CC-7603-462B-B856-CF0003653439}" type="presOf" srcId="{7F83E5EB-AD9C-41CD-992B-8E6F16EAB123}" destId="{CA695AE5-B40E-47B1-BBC7-2A9550C2F063}" srcOrd="1" destOrd="0" presId="urn:microsoft.com/office/officeart/2005/8/layout/process5"/>
    <dgm:cxn modelId="{DEC542DD-50A7-4807-9C82-DEBB74D54ED8}" type="presOf" srcId="{96F89A08-FC10-44FD-83D3-652CA9B2B806}" destId="{EB246A8D-5CE4-464A-A2CD-3BBF1DEE2B18}" srcOrd="1" destOrd="0" presId="urn:microsoft.com/office/officeart/2005/8/layout/process5"/>
    <dgm:cxn modelId="{F4EF5999-2883-44F3-A9FA-CF6A5ADB0E31}" type="presParOf" srcId="{E6BD869F-BC70-4617-9DA8-20C952E2EEA1}" destId="{ACC26B1A-E2A5-4D92-B19F-F27F4B31978B}" srcOrd="0" destOrd="0" presId="urn:microsoft.com/office/officeart/2005/8/layout/process5"/>
    <dgm:cxn modelId="{30A6750A-7C09-46DF-9DFD-2CCD1B0BEC72}" type="presParOf" srcId="{E6BD869F-BC70-4617-9DA8-20C952E2EEA1}" destId="{94ACD538-2634-4273-8A38-1D31BB5C37A8}" srcOrd="1" destOrd="0" presId="urn:microsoft.com/office/officeart/2005/8/layout/process5"/>
    <dgm:cxn modelId="{7E5A7BD0-7894-4241-A36A-0E8D3F6F1758}" type="presParOf" srcId="{94ACD538-2634-4273-8A38-1D31BB5C37A8}" destId="{EB246A8D-5CE4-464A-A2CD-3BBF1DEE2B18}" srcOrd="0" destOrd="0" presId="urn:microsoft.com/office/officeart/2005/8/layout/process5"/>
    <dgm:cxn modelId="{145ADF9F-4FEE-462C-A859-A555906E9242}" type="presParOf" srcId="{E6BD869F-BC70-4617-9DA8-20C952E2EEA1}" destId="{091D341E-E3BD-44E7-ADEE-F710A13E47A9}" srcOrd="2" destOrd="0" presId="urn:microsoft.com/office/officeart/2005/8/layout/process5"/>
    <dgm:cxn modelId="{F55033B2-4272-41AE-9DCF-40E4C5FB8ACA}" type="presParOf" srcId="{E6BD869F-BC70-4617-9DA8-20C952E2EEA1}" destId="{1521593E-4956-44A0-85E6-63C3CF5C5B39}" srcOrd="3" destOrd="0" presId="urn:microsoft.com/office/officeart/2005/8/layout/process5"/>
    <dgm:cxn modelId="{351B134B-F505-404E-BB5D-F9F5A91F5F6D}" type="presParOf" srcId="{1521593E-4956-44A0-85E6-63C3CF5C5B39}" destId="{CA695AE5-B40E-47B1-BBC7-2A9550C2F063}" srcOrd="0" destOrd="0" presId="urn:microsoft.com/office/officeart/2005/8/layout/process5"/>
    <dgm:cxn modelId="{6BD45457-B39C-4792-B133-8FDBD4C89048}" type="presParOf" srcId="{E6BD869F-BC70-4617-9DA8-20C952E2EEA1}" destId="{BFB1CFD8-2D32-4857-B45A-AE8C88126D49}" srcOrd="4" destOrd="0" presId="urn:microsoft.com/office/officeart/2005/8/layout/process5"/>
    <dgm:cxn modelId="{4674865E-E555-4CD1-9B8C-AAE315FD1575}" type="presParOf" srcId="{E6BD869F-BC70-4617-9DA8-20C952E2EEA1}" destId="{542A9E28-194F-4EDD-A246-7621EEC7DD74}" srcOrd="5" destOrd="0" presId="urn:microsoft.com/office/officeart/2005/8/layout/process5"/>
    <dgm:cxn modelId="{EFAB343D-0693-4739-B286-FB9DE966E0C4}" type="presParOf" srcId="{542A9E28-194F-4EDD-A246-7621EEC7DD74}" destId="{42F3FD76-015E-4A2B-929B-1AD3FD26FB1C}" srcOrd="0" destOrd="0" presId="urn:microsoft.com/office/officeart/2005/8/layout/process5"/>
    <dgm:cxn modelId="{974317B3-3BFA-4D53-8536-363F89EA8E06}" type="presParOf" srcId="{E6BD869F-BC70-4617-9DA8-20C952E2EEA1}" destId="{13C04C0F-23F8-439C-AD54-728D81A5396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73FBDC-5A15-4F83-B271-1A5AB2A6F6B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8F5037-B18E-40C6-AAFA-FDB65B0F2C12}">
      <dgm:prSet/>
      <dgm:spPr/>
      <dgm:t>
        <a:bodyPr/>
        <a:lstStyle/>
        <a:p>
          <a:r>
            <a:rPr lang="en-US" dirty="0"/>
            <a:t>Better tolerability to support long-term adherence to therapy with improved absorption and bioavailability.</a:t>
          </a:r>
        </a:p>
      </dgm:t>
    </dgm:pt>
    <dgm:pt modelId="{EF860D00-9065-4A03-BF40-30559F07FC7C}" type="parTrans" cxnId="{68706EEA-0C58-4B28-86A7-80F49A317343}">
      <dgm:prSet/>
      <dgm:spPr/>
      <dgm:t>
        <a:bodyPr/>
        <a:lstStyle/>
        <a:p>
          <a:endParaRPr lang="en-US"/>
        </a:p>
      </dgm:t>
    </dgm:pt>
    <dgm:pt modelId="{B7C97DDE-7E83-4D2C-A467-943C4169EED6}" type="sibTrans" cxnId="{68706EEA-0C58-4B28-86A7-80F49A317343}">
      <dgm:prSet/>
      <dgm:spPr/>
      <dgm:t>
        <a:bodyPr/>
        <a:lstStyle/>
        <a:p>
          <a:endParaRPr lang="en-US"/>
        </a:p>
      </dgm:t>
    </dgm:pt>
    <dgm:pt modelId="{5E1B724C-5989-4EA5-B6FC-81646180D675}">
      <dgm:prSet/>
      <dgm:spPr/>
      <dgm:t>
        <a:bodyPr/>
        <a:lstStyle/>
        <a:p>
          <a:r>
            <a:rPr lang="en-US" dirty="0"/>
            <a:t>Adequate duration of therapy &amp; </a:t>
          </a:r>
          <a:r>
            <a:rPr lang="en-US" b="1" dirty="0"/>
            <a:t>structured follow-up and maintenance.</a:t>
          </a:r>
          <a:endParaRPr lang="en-US" dirty="0"/>
        </a:p>
      </dgm:t>
    </dgm:pt>
    <dgm:pt modelId="{13112F2E-AC90-4552-8FF2-8731D37B3F1F}" type="parTrans" cxnId="{04CC4040-E850-403E-AB3E-7238DED8F628}">
      <dgm:prSet/>
      <dgm:spPr/>
      <dgm:t>
        <a:bodyPr/>
        <a:lstStyle/>
        <a:p>
          <a:endParaRPr lang="en-US"/>
        </a:p>
      </dgm:t>
    </dgm:pt>
    <dgm:pt modelId="{1EAA2771-4394-45D5-9AFB-512F7836733C}" type="sibTrans" cxnId="{04CC4040-E850-403E-AB3E-7238DED8F628}">
      <dgm:prSet/>
      <dgm:spPr/>
      <dgm:t>
        <a:bodyPr/>
        <a:lstStyle/>
        <a:p>
          <a:endParaRPr lang="en-US"/>
        </a:p>
      </dgm:t>
    </dgm:pt>
    <dgm:pt modelId="{31C3CCD8-8142-4A81-ABC4-57CE7023F180}">
      <dgm:prSet/>
      <dgm:spPr/>
      <dgm:t>
        <a:bodyPr/>
        <a:lstStyle/>
        <a:p>
          <a:r>
            <a:rPr lang="en-US" dirty="0"/>
            <a:t>Alternative oral iron for those refusing or without access to IV iron.</a:t>
          </a:r>
        </a:p>
      </dgm:t>
    </dgm:pt>
    <dgm:pt modelId="{D594900C-1DF3-4301-BFCA-B09477DCC30E}" type="parTrans" cxnId="{9F2E8EFD-4C4C-4AF9-A437-BFB7D7F61385}">
      <dgm:prSet/>
      <dgm:spPr/>
      <dgm:t>
        <a:bodyPr/>
        <a:lstStyle/>
        <a:p>
          <a:endParaRPr lang="en-US"/>
        </a:p>
      </dgm:t>
    </dgm:pt>
    <dgm:pt modelId="{775165C1-C93B-400F-85E9-17D885A6004E}" type="sibTrans" cxnId="{9F2E8EFD-4C4C-4AF9-A437-BFB7D7F61385}">
      <dgm:prSet/>
      <dgm:spPr/>
      <dgm:t>
        <a:bodyPr/>
        <a:lstStyle/>
        <a:p>
          <a:endParaRPr lang="en-US"/>
        </a:p>
      </dgm:t>
    </dgm:pt>
    <dgm:pt modelId="{CADF9F2D-131C-4AC0-8C37-DAB248454632}">
      <dgm:prSet/>
      <dgm:spPr/>
      <dgm:t>
        <a:bodyPr/>
        <a:lstStyle/>
        <a:p>
          <a:r>
            <a:rPr lang="en-US" dirty="0"/>
            <a:t>Solutions for women with poor tolerance to ferrous salts or chronic anemia.</a:t>
          </a:r>
        </a:p>
      </dgm:t>
    </dgm:pt>
    <dgm:pt modelId="{CF084A5E-7A01-478A-8A81-5E86BD51EB5E}" type="parTrans" cxnId="{76A2DD97-37FF-49CF-AC46-E970903E54C4}">
      <dgm:prSet/>
      <dgm:spPr/>
      <dgm:t>
        <a:bodyPr/>
        <a:lstStyle/>
        <a:p>
          <a:endParaRPr lang="en-US"/>
        </a:p>
      </dgm:t>
    </dgm:pt>
    <dgm:pt modelId="{44359C73-D6BD-4D2C-96B7-96005F4841BB}" type="sibTrans" cxnId="{76A2DD97-37FF-49CF-AC46-E970903E54C4}">
      <dgm:prSet/>
      <dgm:spPr/>
      <dgm:t>
        <a:bodyPr/>
        <a:lstStyle/>
        <a:p>
          <a:endParaRPr lang="en-US"/>
        </a:p>
      </dgm:t>
    </dgm:pt>
    <dgm:pt modelId="{A79C9A7C-BFD5-4685-8D9D-48F157F38254}" type="pres">
      <dgm:prSet presAssocID="{5D73FBDC-5A15-4F83-B271-1A5AB2A6F6BC}" presName="linear" presStyleCnt="0">
        <dgm:presLayoutVars>
          <dgm:animLvl val="lvl"/>
          <dgm:resizeHandles val="exact"/>
        </dgm:presLayoutVars>
      </dgm:prSet>
      <dgm:spPr/>
    </dgm:pt>
    <dgm:pt modelId="{E2ACA627-2F04-4EE6-9274-E6E374EC9891}" type="pres">
      <dgm:prSet presAssocID="{5F8F5037-B18E-40C6-AAFA-FDB65B0F2C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46A2C3-8CB5-4376-896B-B319EDA4FD34}" type="pres">
      <dgm:prSet presAssocID="{B7C97DDE-7E83-4D2C-A467-943C4169EED6}" presName="spacer" presStyleCnt="0"/>
      <dgm:spPr/>
    </dgm:pt>
    <dgm:pt modelId="{78AAC8E6-A11B-42B9-8BAF-455A00CE7EF7}" type="pres">
      <dgm:prSet presAssocID="{5E1B724C-5989-4EA5-B6FC-81646180D6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5C69EB-16A2-4CFA-BB07-0DA933F00735}" type="pres">
      <dgm:prSet presAssocID="{1EAA2771-4394-45D5-9AFB-512F7836733C}" presName="spacer" presStyleCnt="0"/>
      <dgm:spPr/>
    </dgm:pt>
    <dgm:pt modelId="{09E92B11-1670-4D75-9C37-DDD6BCA872CC}" type="pres">
      <dgm:prSet presAssocID="{CADF9F2D-131C-4AC0-8C37-DAB2484546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025932-08FF-4136-8F06-5F67CB1E2D8D}" type="pres">
      <dgm:prSet presAssocID="{44359C73-D6BD-4D2C-96B7-96005F4841BB}" presName="spacer" presStyleCnt="0"/>
      <dgm:spPr/>
    </dgm:pt>
    <dgm:pt modelId="{BB75CA39-7D20-4068-91B9-DF519813D0F3}" type="pres">
      <dgm:prSet presAssocID="{31C3CCD8-8142-4A81-ABC4-57CE7023F1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0A8F12-E129-446C-B33F-F2114F85A5F4}" type="presOf" srcId="{5E1B724C-5989-4EA5-B6FC-81646180D675}" destId="{78AAC8E6-A11B-42B9-8BAF-455A00CE7EF7}" srcOrd="0" destOrd="0" presId="urn:microsoft.com/office/officeart/2005/8/layout/vList2"/>
    <dgm:cxn modelId="{5A49B716-F176-463D-9EC8-361CD7ED809E}" type="presOf" srcId="{5F8F5037-B18E-40C6-AAFA-FDB65B0F2C12}" destId="{E2ACA627-2F04-4EE6-9274-E6E374EC9891}" srcOrd="0" destOrd="0" presId="urn:microsoft.com/office/officeart/2005/8/layout/vList2"/>
    <dgm:cxn modelId="{32BD1529-B84D-48A8-80E0-7D508E55496F}" type="presOf" srcId="{5D73FBDC-5A15-4F83-B271-1A5AB2A6F6BC}" destId="{A79C9A7C-BFD5-4685-8D9D-48F157F38254}" srcOrd="0" destOrd="0" presId="urn:microsoft.com/office/officeart/2005/8/layout/vList2"/>
    <dgm:cxn modelId="{04CC4040-E850-403E-AB3E-7238DED8F628}" srcId="{5D73FBDC-5A15-4F83-B271-1A5AB2A6F6BC}" destId="{5E1B724C-5989-4EA5-B6FC-81646180D675}" srcOrd="1" destOrd="0" parTransId="{13112F2E-AC90-4552-8FF2-8731D37B3F1F}" sibTransId="{1EAA2771-4394-45D5-9AFB-512F7836733C}"/>
    <dgm:cxn modelId="{76A2DD97-37FF-49CF-AC46-E970903E54C4}" srcId="{5D73FBDC-5A15-4F83-B271-1A5AB2A6F6BC}" destId="{CADF9F2D-131C-4AC0-8C37-DAB248454632}" srcOrd="2" destOrd="0" parTransId="{CF084A5E-7A01-478A-8A81-5E86BD51EB5E}" sibTransId="{44359C73-D6BD-4D2C-96B7-96005F4841BB}"/>
    <dgm:cxn modelId="{EBCA3D9B-6EFF-440E-A335-5250D45E819D}" type="presOf" srcId="{31C3CCD8-8142-4A81-ABC4-57CE7023F180}" destId="{BB75CA39-7D20-4068-91B9-DF519813D0F3}" srcOrd="0" destOrd="0" presId="urn:microsoft.com/office/officeart/2005/8/layout/vList2"/>
    <dgm:cxn modelId="{68706EEA-0C58-4B28-86A7-80F49A317343}" srcId="{5D73FBDC-5A15-4F83-B271-1A5AB2A6F6BC}" destId="{5F8F5037-B18E-40C6-AAFA-FDB65B0F2C12}" srcOrd="0" destOrd="0" parTransId="{EF860D00-9065-4A03-BF40-30559F07FC7C}" sibTransId="{B7C97DDE-7E83-4D2C-A467-943C4169EED6}"/>
    <dgm:cxn modelId="{81FB2AF4-C3DB-45F1-8721-6851BDD68F19}" type="presOf" srcId="{CADF9F2D-131C-4AC0-8C37-DAB248454632}" destId="{09E92B11-1670-4D75-9C37-DDD6BCA872CC}" srcOrd="0" destOrd="0" presId="urn:microsoft.com/office/officeart/2005/8/layout/vList2"/>
    <dgm:cxn modelId="{9F2E8EFD-4C4C-4AF9-A437-BFB7D7F61385}" srcId="{5D73FBDC-5A15-4F83-B271-1A5AB2A6F6BC}" destId="{31C3CCD8-8142-4A81-ABC4-57CE7023F180}" srcOrd="3" destOrd="0" parTransId="{D594900C-1DF3-4301-BFCA-B09477DCC30E}" sibTransId="{775165C1-C93B-400F-85E9-17D885A6004E}"/>
    <dgm:cxn modelId="{179F257D-4884-45C4-8A62-50B83E17D8A7}" type="presParOf" srcId="{A79C9A7C-BFD5-4685-8D9D-48F157F38254}" destId="{E2ACA627-2F04-4EE6-9274-E6E374EC9891}" srcOrd="0" destOrd="0" presId="urn:microsoft.com/office/officeart/2005/8/layout/vList2"/>
    <dgm:cxn modelId="{AE886BB8-B3B5-42F9-935D-B4DABA85FC27}" type="presParOf" srcId="{A79C9A7C-BFD5-4685-8D9D-48F157F38254}" destId="{9546A2C3-8CB5-4376-896B-B319EDA4FD34}" srcOrd="1" destOrd="0" presId="urn:microsoft.com/office/officeart/2005/8/layout/vList2"/>
    <dgm:cxn modelId="{D5C05556-480A-41F8-9086-A920E698E15B}" type="presParOf" srcId="{A79C9A7C-BFD5-4685-8D9D-48F157F38254}" destId="{78AAC8E6-A11B-42B9-8BAF-455A00CE7EF7}" srcOrd="2" destOrd="0" presId="urn:microsoft.com/office/officeart/2005/8/layout/vList2"/>
    <dgm:cxn modelId="{0E626A88-37BD-4D91-832F-E84623A7BB89}" type="presParOf" srcId="{A79C9A7C-BFD5-4685-8D9D-48F157F38254}" destId="{CC5C69EB-16A2-4CFA-BB07-0DA933F00735}" srcOrd="3" destOrd="0" presId="urn:microsoft.com/office/officeart/2005/8/layout/vList2"/>
    <dgm:cxn modelId="{EDF0BC44-942B-4EB7-9F90-4E565564FEC2}" type="presParOf" srcId="{A79C9A7C-BFD5-4685-8D9D-48F157F38254}" destId="{09E92B11-1670-4D75-9C37-DDD6BCA872CC}" srcOrd="4" destOrd="0" presId="urn:microsoft.com/office/officeart/2005/8/layout/vList2"/>
    <dgm:cxn modelId="{FB859BC3-56BC-4C23-B9BA-8176C156F420}" type="presParOf" srcId="{A79C9A7C-BFD5-4685-8D9D-48F157F38254}" destId="{42025932-08FF-4136-8F06-5F67CB1E2D8D}" srcOrd="5" destOrd="0" presId="urn:microsoft.com/office/officeart/2005/8/layout/vList2"/>
    <dgm:cxn modelId="{30E120F3-608C-4372-9EB6-9584D2B39120}" type="presParOf" srcId="{A79C9A7C-BFD5-4685-8D9D-48F157F38254}" destId="{BB75CA39-7D20-4068-91B9-DF519813D0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BAFF0-5950-490B-BE4E-296636884BE1}">
      <dsp:nvSpPr>
        <dsp:cNvPr id="0" name=""/>
        <dsp:cNvSpPr/>
      </dsp:nvSpPr>
      <dsp:spPr>
        <a:xfrm>
          <a:off x="0" y="7720"/>
          <a:ext cx="4883866" cy="1488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"Mild" is a misnomer: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Iron deficiency is already advanced by the time </a:t>
          </a:r>
          <a:r>
            <a:rPr lang="en-US" sz="2400" kern="1200" dirty="0" err="1"/>
            <a:t>anaemia</a:t>
          </a:r>
          <a:r>
            <a:rPr lang="en-US" sz="2400" kern="1200" dirty="0"/>
            <a:t> is detected. </a:t>
          </a:r>
        </a:p>
      </dsp:txBody>
      <dsp:txXfrm>
        <a:off x="72650" y="80370"/>
        <a:ext cx="4738566" cy="13429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A1DAF-50A3-4AB6-A527-A5B857533AF4}">
      <dsp:nvSpPr>
        <dsp:cNvPr id="0" name=""/>
        <dsp:cNvSpPr/>
      </dsp:nvSpPr>
      <dsp:spPr>
        <a:xfrm>
          <a:off x="0" y="1266826"/>
          <a:ext cx="6797675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Iron formulations with fewer side effects and better bioavailability for improved adherence to treatment.</a:t>
          </a:r>
        </a:p>
      </dsp:txBody>
      <dsp:txXfrm>
        <a:off x="46606" y="1313432"/>
        <a:ext cx="6704463" cy="861507"/>
      </dsp:txXfrm>
    </dsp:sp>
    <dsp:sp modelId="{17541454-199A-4BF7-9C65-FA4C1FF6160F}">
      <dsp:nvSpPr>
        <dsp:cNvPr id="0" name=""/>
        <dsp:cNvSpPr/>
      </dsp:nvSpPr>
      <dsp:spPr>
        <a:xfrm>
          <a:off x="0" y="2314629"/>
          <a:ext cx="6797675" cy="954719"/>
        </a:xfrm>
        <a:prstGeom prst="roundRect">
          <a:avLst/>
        </a:prstGeom>
        <a:solidFill>
          <a:schemeClr val="accent2">
            <a:hueOff val="476947"/>
            <a:satOff val="-10882"/>
            <a:lumOff val="40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Long term iron therapy for correction of anemia and then continue for 3-6 months to replete iron stores. </a:t>
          </a:r>
        </a:p>
      </dsp:txBody>
      <dsp:txXfrm>
        <a:off x="46606" y="2361235"/>
        <a:ext cx="6704463" cy="861507"/>
      </dsp:txXfrm>
    </dsp:sp>
    <dsp:sp modelId="{DA682F10-25E1-42EA-B153-83DE50B45B34}">
      <dsp:nvSpPr>
        <dsp:cNvPr id="0" name=""/>
        <dsp:cNvSpPr/>
      </dsp:nvSpPr>
      <dsp:spPr>
        <a:xfrm>
          <a:off x="0" y="3379228"/>
          <a:ext cx="6797675" cy="954719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Smarter dosing regimens (low dose) and Integrated care with gynecological support</a:t>
          </a:r>
        </a:p>
      </dsp:txBody>
      <dsp:txXfrm>
        <a:off x="46606" y="3425834"/>
        <a:ext cx="6704463" cy="861507"/>
      </dsp:txXfrm>
    </dsp:sp>
    <dsp:sp modelId="{FF6D5C5B-1104-4191-8DA8-526767A55822}">
      <dsp:nvSpPr>
        <dsp:cNvPr id="0" name=""/>
        <dsp:cNvSpPr/>
      </dsp:nvSpPr>
      <dsp:spPr>
        <a:xfrm>
          <a:off x="0" y="182754"/>
          <a:ext cx="6797675" cy="954719"/>
        </a:xfrm>
        <a:prstGeom prst="roundRect">
          <a:avLst/>
        </a:prstGeom>
        <a:solidFill>
          <a:schemeClr val="accent2">
            <a:hueOff val="1430842"/>
            <a:satOff val="-32646"/>
            <a:lumOff val="1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Screening of iron deficiency with or without anemia and early diagnosis.</a:t>
          </a:r>
        </a:p>
      </dsp:txBody>
      <dsp:txXfrm>
        <a:off x="46606" y="229360"/>
        <a:ext cx="6704463" cy="861507"/>
      </dsp:txXfrm>
    </dsp:sp>
    <dsp:sp modelId="{D27E1307-A837-4CF7-93D4-5CC4CC0AF0E7}">
      <dsp:nvSpPr>
        <dsp:cNvPr id="0" name=""/>
        <dsp:cNvSpPr/>
      </dsp:nvSpPr>
      <dsp:spPr>
        <a:xfrm>
          <a:off x="0" y="4395276"/>
          <a:ext cx="6797675" cy="95471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Patient Education and Support Programs</a:t>
          </a:r>
          <a:endParaRPr lang="en-US" sz="2400" kern="1200" dirty="0"/>
        </a:p>
      </dsp:txBody>
      <dsp:txXfrm>
        <a:off x="46606" y="4441882"/>
        <a:ext cx="6704463" cy="8615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9D738-3C52-4978-AD5A-5639BEC39CA8}">
      <dsp:nvSpPr>
        <dsp:cNvPr id="0" name=""/>
        <dsp:cNvSpPr/>
      </dsp:nvSpPr>
      <dsp:spPr>
        <a:xfrm>
          <a:off x="1359535" y="2607"/>
          <a:ext cx="5438140" cy="13504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343003" rIns="105515" bIns="3430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Adopt ferric maltol for women intolerant to ferrous salts.</a:t>
          </a:r>
        </a:p>
      </dsp:txBody>
      <dsp:txXfrm>
        <a:off x="1359535" y="2607"/>
        <a:ext cx="5438140" cy="1350406"/>
      </dsp:txXfrm>
    </dsp:sp>
    <dsp:sp modelId="{DD0E7918-D36E-4791-B145-A2966B25EDA0}">
      <dsp:nvSpPr>
        <dsp:cNvPr id="0" name=""/>
        <dsp:cNvSpPr/>
      </dsp:nvSpPr>
      <dsp:spPr>
        <a:xfrm>
          <a:off x="0" y="2607"/>
          <a:ext cx="1359535" cy="1350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133390" rIns="71942" bIns="1333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Adopt</a:t>
          </a:r>
        </a:p>
      </dsp:txBody>
      <dsp:txXfrm>
        <a:off x="0" y="2607"/>
        <a:ext cx="1359535" cy="1350406"/>
      </dsp:txXfrm>
    </dsp:sp>
    <dsp:sp modelId="{60F22D4D-A74C-443D-8A63-719C5A49859A}">
      <dsp:nvSpPr>
        <dsp:cNvPr id="0" name=""/>
        <dsp:cNvSpPr/>
      </dsp:nvSpPr>
      <dsp:spPr>
        <a:xfrm>
          <a:off x="1359535" y="1434037"/>
          <a:ext cx="5438140" cy="13504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343003" rIns="105515" bIns="3430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as first-line therapy in women requiring long-term oral iron.</a:t>
          </a:r>
        </a:p>
      </dsp:txBody>
      <dsp:txXfrm>
        <a:off x="1359535" y="1434037"/>
        <a:ext cx="5438140" cy="1350406"/>
      </dsp:txXfrm>
    </dsp:sp>
    <dsp:sp modelId="{9B867A96-67C6-4A49-AA9F-BDD75620270E}">
      <dsp:nvSpPr>
        <dsp:cNvPr id="0" name=""/>
        <dsp:cNvSpPr/>
      </dsp:nvSpPr>
      <dsp:spPr>
        <a:xfrm>
          <a:off x="0" y="1434037"/>
          <a:ext cx="1359535" cy="1350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133390" rIns="71942" bIns="1333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</a:t>
          </a:r>
        </a:p>
      </dsp:txBody>
      <dsp:txXfrm>
        <a:off x="0" y="1434037"/>
        <a:ext cx="1359535" cy="1350406"/>
      </dsp:txXfrm>
    </dsp:sp>
    <dsp:sp modelId="{F551EB8B-E63D-463C-B287-DC15FB842CA2}">
      <dsp:nvSpPr>
        <dsp:cNvPr id="0" name=""/>
        <dsp:cNvSpPr/>
      </dsp:nvSpPr>
      <dsp:spPr>
        <a:xfrm>
          <a:off x="1359535" y="2865468"/>
          <a:ext cx="5438140" cy="135040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343003" rIns="105515" bIns="3430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Incorporate flexible dosing to optimize outcomes.</a:t>
          </a:r>
        </a:p>
      </dsp:txBody>
      <dsp:txXfrm>
        <a:off x="1359535" y="2865468"/>
        <a:ext cx="5438140" cy="1350406"/>
      </dsp:txXfrm>
    </dsp:sp>
    <dsp:sp modelId="{61605E89-06AB-44DA-9EAC-93CF826B6C1C}">
      <dsp:nvSpPr>
        <dsp:cNvPr id="0" name=""/>
        <dsp:cNvSpPr/>
      </dsp:nvSpPr>
      <dsp:spPr>
        <a:xfrm>
          <a:off x="0" y="2865468"/>
          <a:ext cx="1359535" cy="1350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133390" rIns="71942" bIns="1333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Incorporate</a:t>
          </a:r>
        </a:p>
      </dsp:txBody>
      <dsp:txXfrm>
        <a:off x="0" y="2865468"/>
        <a:ext cx="1359535" cy="1350406"/>
      </dsp:txXfrm>
    </dsp:sp>
    <dsp:sp modelId="{6FDEC755-7B59-4D26-83E5-0FCAA70EC40F}">
      <dsp:nvSpPr>
        <dsp:cNvPr id="0" name=""/>
        <dsp:cNvSpPr/>
      </dsp:nvSpPr>
      <dsp:spPr>
        <a:xfrm>
          <a:off x="1359535" y="4296898"/>
          <a:ext cx="5438140" cy="13504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515" tIns="343003" rIns="105515" bIns="3430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Screen regularly and follow-up ferritin levels post-anemia recovery.</a:t>
          </a:r>
        </a:p>
      </dsp:txBody>
      <dsp:txXfrm>
        <a:off x="1359535" y="4296898"/>
        <a:ext cx="5438140" cy="1350406"/>
      </dsp:txXfrm>
    </dsp:sp>
    <dsp:sp modelId="{99C42467-0B5E-4333-BB1A-D06176320AEA}">
      <dsp:nvSpPr>
        <dsp:cNvPr id="0" name=""/>
        <dsp:cNvSpPr/>
      </dsp:nvSpPr>
      <dsp:spPr>
        <a:xfrm>
          <a:off x="0" y="4296898"/>
          <a:ext cx="1359535" cy="1350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42" tIns="133390" rIns="71942" bIns="1333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Screen</a:t>
          </a:r>
        </a:p>
      </dsp:txBody>
      <dsp:txXfrm>
        <a:off x="0" y="4296898"/>
        <a:ext cx="1359535" cy="13504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4FADD-4FCC-4504-AC6F-C7568C8D3687}">
      <dsp:nvSpPr>
        <dsp:cNvPr id="0" name=""/>
        <dsp:cNvSpPr/>
      </dsp:nvSpPr>
      <dsp:spPr>
        <a:xfrm>
          <a:off x="0" y="308555"/>
          <a:ext cx="6797675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Iron deficiency is preventable but under-addressed in menstruating women</a:t>
          </a:r>
        </a:p>
      </dsp:txBody>
      <dsp:txXfrm>
        <a:off x="58257" y="366812"/>
        <a:ext cx="6681161" cy="1076886"/>
      </dsp:txXfrm>
    </dsp:sp>
    <dsp:sp modelId="{3C2EE24A-ABA5-439B-BE6D-43329B9423FA}">
      <dsp:nvSpPr>
        <dsp:cNvPr id="0" name=""/>
        <dsp:cNvSpPr/>
      </dsp:nvSpPr>
      <dsp:spPr>
        <a:xfrm>
          <a:off x="0" y="1588355"/>
          <a:ext cx="6797675" cy="1193400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Current therapy is limited by tolerability and side effects.</a:t>
          </a:r>
        </a:p>
      </dsp:txBody>
      <dsp:txXfrm>
        <a:off x="58257" y="1646612"/>
        <a:ext cx="6681161" cy="1076886"/>
      </dsp:txXfrm>
    </dsp:sp>
    <dsp:sp modelId="{D00E21BA-E105-481B-867B-86BCBA2BEA0E}">
      <dsp:nvSpPr>
        <dsp:cNvPr id="0" name=""/>
        <dsp:cNvSpPr/>
      </dsp:nvSpPr>
      <dsp:spPr>
        <a:xfrm>
          <a:off x="0" y="2868155"/>
          <a:ext cx="6797675" cy="1193400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Long term management are needed to reduce prevalence</a:t>
          </a:r>
        </a:p>
      </dsp:txBody>
      <dsp:txXfrm>
        <a:off x="58257" y="2926412"/>
        <a:ext cx="6681161" cy="1076886"/>
      </dsp:txXfrm>
    </dsp:sp>
    <dsp:sp modelId="{93A0E044-0E40-44E0-B120-7FB46E3D4712}">
      <dsp:nvSpPr>
        <dsp:cNvPr id="0" name=""/>
        <dsp:cNvSpPr/>
      </dsp:nvSpPr>
      <dsp:spPr>
        <a:xfrm>
          <a:off x="0" y="4147956"/>
          <a:ext cx="6797675" cy="119340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Empowering women and healthcare systems is key to success</a:t>
          </a:r>
        </a:p>
      </dsp:txBody>
      <dsp:txXfrm>
        <a:off x="58257" y="4206213"/>
        <a:ext cx="6681161" cy="107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C5C52-CD20-4A92-B0EB-B118DD7485B1}">
      <dsp:nvSpPr>
        <dsp:cNvPr id="0" name=""/>
        <dsp:cNvSpPr/>
      </dsp:nvSpPr>
      <dsp:spPr>
        <a:xfrm>
          <a:off x="0" y="2677"/>
          <a:ext cx="6908593" cy="27612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Iron deficiency anemia develops when body stores of iron drop too low to support normal red blood cell (RBC) production. </a:t>
          </a:r>
        </a:p>
      </dsp:txBody>
      <dsp:txXfrm>
        <a:off x="134791" y="137468"/>
        <a:ext cx="6639011" cy="2491622"/>
      </dsp:txXfrm>
    </dsp:sp>
    <dsp:sp modelId="{8E59B90E-1CB7-4841-BBEB-E77064297BC8}">
      <dsp:nvSpPr>
        <dsp:cNvPr id="0" name=""/>
        <dsp:cNvSpPr/>
      </dsp:nvSpPr>
      <dsp:spPr>
        <a:xfrm>
          <a:off x="725153" y="2778197"/>
          <a:ext cx="5458286" cy="1488824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Not all anemia in women is caused by iron deficiency, but iron deficiency is the single biggest contributor</a:t>
          </a:r>
          <a:r>
            <a:rPr lang="en-US" sz="500" kern="1200" dirty="0"/>
            <a:t>. </a:t>
          </a:r>
        </a:p>
      </dsp:txBody>
      <dsp:txXfrm>
        <a:off x="797831" y="2850875"/>
        <a:ext cx="5312930" cy="1343468"/>
      </dsp:txXfrm>
    </dsp:sp>
    <dsp:sp modelId="{411166C6-8AA5-422B-92DE-12E5639A4E5F}">
      <dsp:nvSpPr>
        <dsp:cNvPr id="0" name=""/>
        <dsp:cNvSpPr/>
      </dsp:nvSpPr>
      <dsp:spPr>
        <a:xfrm>
          <a:off x="719685" y="4281337"/>
          <a:ext cx="5469222" cy="1488824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Globally, an estimated 50% of anemia cases are due to iron deficiency</a:t>
          </a:r>
        </a:p>
      </dsp:txBody>
      <dsp:txXfrm>
        <a:off x="792363" y="4354015"/>
        <a:ext cx="5323866" cy="1343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B5D3F-E6DD-4CCD-9F34-7601805CFBF1}">
      <dsp:nvSpPr>
        <dsp:cNvPr id="0" name=""/>
        <dsp:cNvSpPr/>
      </dsp:nvSpPr>
      <dsp:spPr>
        <a:xfrm>
          <a:off x="0" y="0"/>
          <a:ext cx="51271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C2C55-65AD-4002-B24E-E1E3E4E98365}">
      <dsp:nvSpPr>
        <dsp:cNvPr id="0" name=""/>
        <dsp:cNvSpPr/>
      </dsp:nvSpPr>
      <dsp:spPr>
        <a:xfrm>
          <a:off x="0" y="0"/>
          <a:ext cx="5127171" cy="183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Diets in Bangladesh are often heavily based on rice with low diversity in iron-rich foods, contributing to chronic inadequate iron intake. </a:t>
          </a:r>
        </a:p>
      </dsp:txBody>
      <dsp:txXfrm>
        <a:off x="0" y="0"/>
        <a:ext cx="5127171" cy="1835089"/>
      </dsp:txXfrm>
    </dsp:sp>
    <dsp:sp modelId="{E5625429-D77B-41FA-AA13-6D2E9C991035}">
      <dsp:nvSpPr>
        <dsp:cNvPr id="0" name=""/>
        <dsp:cNvSpPr/>
      </dsp:nvSpPr>
      <dsp:spPr>
        <a:xfrm>
          <a:off x="0" y="1835089"/>
          <a:ext cx="51271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3B90F-0882-41B0-AF4E-F5653F2D18D8}">
      <dsp:nvSpPr>
        <dsp:cNvPr id="0" name=""/>
        <dsp:cNvSpPr/>
      </dsp:nvSpPr>
      <dsp:spPr>
        <a:xfrm>
          <a:off x="0" y="1835089"/>
          <a:ext cx="5127171" cy="183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Moreover, many women enter pregnancy already anemic or iron-deficient, which worsens maternal and neonatal outcomes. </a:t>
          </a:r>
        </a:p>
      </dsp:txBody>
      <dsp:txXfrm>
        <a:off x="0" y="1835089"/>
        <a:ext cx="5127171" cy="1835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79D10-DB46-4A47-BDA3-C801C03E8B75}">
      <dsp:nvSpPr>
        <dsp:cNvPr id="0" name=""/>
        <dsp:cNvSpPr/>
      </dsp:nvSpPr>
      <dsp:spPr>
        <a:xfrm>
          <a:off x="0" y="62961"/>
          <a:ext cx="1013829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Heavy menstrual bleeding (HMB) is estimated to affect approximately 18–38% of women of reproductive age.</a:t>
          </a:r>
        </a:p>
      </dsp:txBody>
      <dsp:txXfrm>
        <a:off x="42722" y="105683"/>
        <a:ext cx="10052855" cy="789716"/>
      </dsp:txXfrm>
    </dsp:sp>
    <dsp:sp modelId="{B11332B0-B74B-47B7-BBFB-4D20095C97AD}">
      <dsp:nvSpPr>
        <dsp:cNvPr id="0" name=""/>
        <dsp:cNvSpPr/>
      </dsp:nvSpPr>
      <dsp:spPr>
        <a:xfrm>
          <a:off x="0" y="1001481"/>
          <a:ext cx="1013829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With an average menstrual cycle of 29 days, the average iron loss was estimated to be about 0.55 mg/day. In HMB the loss is more severe.</a:t>
          </a:r>
        </a:p>
      </dsp:txBody>
      <dsp:txXfrm>
        <a:off x="42722" y="1044203"/>
        <a:ext cx="10052855" cy="789716"/>
      </dsp:txXfrm>
    </dsp:sp>
    <dsp:sp modelId="{2B3DEBA0-B98C-4C88-BEFB-A684A4597699}">
      <dsp:nvSpPr>
        <dsp:cNvPr id="0" name=""/>
        <dsp:cNvSpPr/>
      </dsp:nvSpPr>
      <dsp:spPr>
        <a:xfrm>
          <a:off x="0" y="1940001"/>
          <a:ext cx="1013829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Women with HMB lose on average 5-6 times more iron per menstrual cycle than women with a normal blood loss.</a:t>
          </a:r>
        </a:p>
      </dsp:txBody>
      <dsp:txXfrm>
        <a:off x="42722" y="1982723"/>
        <a:ext cx="10052855" cy="789716"/>
      </dsp:txXfrm>
    </dsp:sp>
    <dsp:sp modelId="{4EEDB62D-C112-42FA-9CC1-C0513DA81274}">
      <dsp:nvSpPr>
        <dsp:cNvPr id="0" name=""/>
        <dsp:cNvSpPr/>
      </dsp:nvSpPr>
      <dsp:spPr>
        <a:xfrm>
          <a:off x="0" y="2878521"/>
          <a:ext cx="1013829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results in totally depleted iron stores and IDA.</a:t>
          </a:r>
        </a:p>
      </dsp:txBody>
      <dsp:txXfrm>
        <a:off x="42722" y="2921243"/>
        <a:ext cx="10052855" cy="7897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32435-0124-42F2-9E6E-7D6649FB0D84}">
      <dsp:nvSpPr>
        <dsp:cNvPr id="0" name=""/>
        <dsp:cNvSpPr/>
      </dsp:nvSpPr>
      <dsp:spPr>
        <a:xfrm>
          <a:off x="0" y="11439"/>
          <a:ext cx="5890157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During early pregnancy, body needs extra 35% iron to produce extra RBC.</a:t>
          </a:r>
        </a:p>
      </dsp:txBody>
      <dsp:txXfrm>
        <a:off x="40780" y="52219"/>
        <a:ext cx="5808597" cy="753819"/>
      </dsp:txXfrm>
    </dsp:sp>
    <dsp:sp modelId="{6D8060ED-8211-4D9B-9230-66C9B9311E61}">
      <dsp:nvSpPr>
        <dsp:cNvPr id="0" name=""/>
        <dsp:cNvSpPr/>
      </dsp:nvSpPr>
      <dsp:spPr>
        <a:xfrm>
          <a:off x="0" y="907300"/>
          <a:ext cx="5890157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40 % of Women enter pregnancy without enough iron</a:t>
          </a:r>
        </a:p>
      </dsp:txBody>
      <dsp:txXfrm>
        <a:off x="40780" y="948080"/>
        <a:ext cx="5808597" cy="753819"/>
      </dsp:txXfrm>
    </dsp:sp>
    <dsp:sp modelId="{8977EB72-1F18-43CA-9FE5-7E084D5831ED}">
      <dsp:nvSpPr>
        <dsp:cNvPr id="0" name=""/>
        <dsp:cNvSpPr/>
      </dsp:nvSpPr>
      <dsp:spPr>
        <a:xfrm>
          <a:off x="0" y="1803160"/>
          <a:ext cx="5890157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90% do not get enough iron during pregnancy</a:t>
          </a:r>
        </a:p>
      </dsp:txBody>
      <dsp:txXfrm>
        <a:off x="40780" y="1843940"/>
        <a:ext cx="5808597" cy="753819"/>
      </dsp:txXfrm>
    </dsp:sp>
    <dsp:sp modelId="{3F1B7057-061E-4320-BDB2-FC04646E27FD}">
      <dsp:nvSpPr>
        <dsp:cNvPr id="0" name=""/>
        <dsp:cNvSpPr/>
      </dsp:nvSpPr>
      <dsp:spPr>
        <a:xfrm>
          <a:off x="0" y="2699020"/>
          <a:ext cx="5890157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26% of women are iron deficit after one week of delivery</a:t>
          </a:r>
        </a:p>
      </dsp:txBody>
      <dsp:txXfrm>
        <a:off x="40780" y="2739800"/>
        <a:ext cx="5808597" cy="753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9DA56-AB5C-4D50-AA48-06D9EC45326D}">
      <dsp:nvSpPr>
        <dsp:cNvPr id="0" name=""/>
        <dsp:cNvSpPr/>
      </dsp:nvSpPr>
      <dsp:spPr>
        <a:xfrm>
          <a:off x="0" y="42337"/>
          <a:ext cx="10058399" cy="1690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standard of care for confirmed IDA is to continue oral iron until blood hemoglobin normalizes and then </a:t>
          </a:r>
          <a:r>
            <a:rPr lang="en-US" sz="2400" b="1" kern="1200" dirty="0"/>
            <a:t>continue for an additional 3–6 months</a:t>
          </a:r>
          <a:r>
            <a:rPr lang="en-US" sz="2400" kern="1200" dirty="0"/>
            <a:t> to fully replete iron stores. </a:t>
          </a:r>
        </a:p>
      </dsp:txBody>
      <dsp:txXfrm>
        <a:off x="82545" y="124882"/>
        <a:ext cx="9893309" cy="1525852"/>
      </dsp:txXfrm>
    </dsp:sp>
    <dsp:sp modelId="{B81C1224-7692-462E-91E9-39B0B7F12745}">
      <dsp:nvSpPr>
        <dsp:cNvPr id="0" name=""/>
        <dsp:cNvSpPr/>
      </dsp:nvSpPr>
      <dsp:spPr>
        <a:xfrm>
          <a:off x="0" y="1751600"/>
          <a:ext cx="10058399" cy="1690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 cases of mild iron deficiency </a:t>
          </a:r>
          <a:r>
            <a:rPr lang="en-US" sz="2400" i="1" kern="1200" dirty="0"/>
            <a:t>without</a:t>
          </a:r>
          <a:r>
            <a:rPr lang="en-US" sz="2400" kern="1200" dirty="0"/>
            <a:t> anemia, physicians may still recommend oral iron supplementation (at a lower dose or intermittent schedule) to prevent progression to anemia and alleviate symptoms like fatigue or poor concentration.</a:t>
          </a:r>
        </a:p>
      </dsp:txBody>
      <dsp:txXfrm>
        <a:off x="82545" y="1834145"/>
        <a:ext cx="9893309" cy="152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76DA3-3757-4E18-A63A-C0449757CF18}">
      <dsp:nvSpPr>
        <dsp:cNvPr id="0" name=""/>
        <dsp:cNvSpPr/>
      </dsp:nvSpPr>
      <dsp:spPr>
        <a:xfrm>
          <a:off x="0" y="234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BFB90-5281-4A93-8584-638E251B67B2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7A5EA-3C18-40F6-BB53-86202639BAC8}">
      <dsp:nvSpPr>
        <dsp:cNvPr id="0" name=""/>
        <dsp:cNvSpPr/>
      </dsp:nvSpPr>
      <dsp:spPr>
        <a:xfrm>
          <a:off x="1372680" y="234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Low absorption due to dietary inhibitors </a:t>
          </a:r>
        </a:p>
      </dsp:txBody>
      <dsp:txXfrm>
        <a:off x="1372680" y="2344"/>
        <a:ext cx="5424994" cy="1188467"/>
      </dsp:txXfrm>
    </dsp:sp>
    <dsp:sp modelId="{7A598C6C-107A-4533-9BF0-089BD344735A}">
      <dsp:nvSpPr>
        <dsp:cNvPr id="0" name=""/>
        <dsp:cNvSpPr/>
      </dsp:nvSpPr>
      <dsp:spPr>
        <a:xfrm>
          <a:off x="0" y="148792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2482F-5433-42BC-9661-725D309A5D8E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58D3C-7BE5-4827-9AEB-1AE90E6AE8DB}">
      <dsp:nvSpPr>
        <dsp:cNvPr id="0" name=""/>
        <dsp:cNvSpPr/>
      </dsp:nvSpPr>
      <dsp:spPr>
        <a:xfrm>
          <a:off x="1372680" y="148792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Frequent GI side effects – nausea, constipation</a:t>
          </a:r>
        </a:p>
      </dsp:txBody>
      <dsp:txXfrm>
        <a:off x="1372680" y="1487929"/>
        <a:ext cx="5424994" cy="1188467"/>
      </dsp:txXfrm>
    </dsp:sp>
    <dsp:sp modelId="{E87300E6-4983-4935-BBC3-46652597961C}">
      <dsp:nvSpPr>
        <dsp:cNvPr id="0" name=""/>
        <dsp:cNvSpPr/>
      </dsp:nvSpPr>
      <dsp:spPr>
        <a:xfrm>
          <a:off x="0" y="297351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77FA2-F411-42D6-BF9E-56B9C0D25F77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EB6F5-4208-40F6-9FA5-B0831D0720F3}">
      <dsp:nvSpPr>
        <dsp:cNvPr id="0" name=""/>
        <dsp:cNvSpPr/>
      </dsp:nvSpPr>
      <dsp:spPr>
        <a:xfrm>
          <a:off x="1372680" y="297351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Non-adherence common: ~30% stop within 2 months</a:t>
          </a:r>
        </a:p>
      </dsp:txBody>
      <dsp:txXfrm>
        <a:off x="1372680" y="2973514"/>
        <a:ext cx="5424994" cy="1188467"/>
      </dsp:txXfrm>
    </dsp:sp>
    <dsp:sp modelId="{19978681-2903-4E20-A4A6-C2472FD1D3C1}">
      <dsp:nvSpPr>
        <dsp:cNvPr id="0" name=""/>
        <dsp:cNvSpPr/>
      </dsp:nvSpPr>
      <dsp:spPr>
        <a:xfrm>
          <a:off x="0" y="445909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EA817-FED6-42F4-BA23-98C6BE51296F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F9C75-EAB9-4D5B-89CE-5DD5DFA49955}">
      <dsp:nvSpPr>
        <dsp:cNvPr id="0" name=""/>
        <dsp:cNvSpPr/>
      </dsp:nvSpPr>
      <dsp:spPr>
        <a:xfrm>
          <a:off x="1372680" y="445909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Lack of monitoring reduces long-term success</a:t>
          </a:r>
        </a:p>
      </dsp:txBody>
      <dsp:txXfrm>
        <a:off x="1372680" y="4459099"/>
        <a:ext cx="5424994" cy="11884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26B1A-E2A5-4D92-B19F-F27F4B31978B}">
      <dsp:nvSpPr>
        <dsp:cNvPr id="0" name=""/>
        <dsp:cNvSpPr/>
      </dsp:nvSpPr>
      <dsp:spPr>
        <a:xfrm>
          <a:off x="3742731" y="179024"/>
          <a:ext cx="3044669" cy="1640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Oral ferrous salts commonly used but have high GI side effects and low compliance. Many patients stop treatment early &amp; anemia recurs without full iron repletion.</a:t>
          </a:r>
        </a:p>
      </dsp:txBody>
      <dsp:txXfrm>
        <a:off x="3790780" y="227073"/>
        <a:ext cx="2948571" cy="1544420"/>
      </dsp:txXfrm>
    </dsp:sp>
    <dsp:sp modelId="{94ACD538-2634-4273-8A38-1D31BB5C37A8}">
      <dsp:nvSpPr>
        <dsp:cNvPr id="0" name=""/>
        <dsp:cNvSpPr/>
      </dsp:nvSpPr>
      <dsp:spPr>
        <a:xfrm rot="12810089" flipH="1">
          <a:off x="3057691" y="2279334"/>
          <a:ext cx="238703" cy="34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58547" y="2283359"/>
        <a:ext cx="228402" cy="20602"/>
      </dsp:txXfrm>
    </dsp:sp>
    <dsp:sp modelId="{091D341E-E3BD-44E7-ADEE-F710A13E47A9}">
      <dsp:nvSpPr>
        <dsp:cNvPr id="0" name=""/>
        <dsp:cNvSpPr/>
      </dsp:nvSpPr>
      <dsp:spPr>
        <a:xfrm>
          <a:off x="726232" y="2159878"/>
          <a:ext cx="2710508" cy="1893378"/>
        </a:xfrm>
        <a:prstGeom prst="roundRect">
          <a:avLst>
            <a:gd name="adj" fmla="val 10000"/>
          </a:avLst>
        </a:prstGeom>
        <a:solidFill>
          <a:srgbClr val="83679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IV iron therapy requires hospital admission. Some patients doesn’t prefer IV route. Also there is small but potential risk of anaphylaxis.</a:t>
          </a:r>
        </a:p>
      </dsp:txBody>
      <dsp:txXfrm>
        <a:off x="781687" y="2215333"/>
        <a:ext cx="2599598" cy="1782468"/>
      </dsp:txXfrm>
    </dsp:sp>
    <dsp:sp modelId="{1521593E-4956-44A0-85E6-63C3CF5C5B39}">
      <dsp:nvSpPr>
        <dsp:cNvPr id="0" name=""/>
        <dsp:cNvSpPr/>
      </dsp:nvSpPr>
      <dsp:spPr>
        <a:xfrm rot="229931">
          <a:off x="6033204" y="3301522"/>
          <a:ext cx="878255" cy="332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chemeClr val="bg1"/>
            </a:solidFill>
          </a:endParaRPr>
        </a:p>
      </dsp:txBody>
      <dsp:txXfrm>
        <a:off x="6033316" y="3364721"/>
        <a:ext cx="778454" cy="199603"/>
      </dsp:txXfrm>
    </dsp:sp>
    <dsp:sp modelId="{BFB1CFD8-2D32-4857-B45A-AE8C88126D49}">
      <dsp:nvSpPr>
        <dsp:cNvPr id="0" name=""/>
        <dsp:cNvSpPr/>
      </dsp:nvSpPr>
      <dsp:spPr>
        <a:xfrm>
          <a:off x="5090121" y="2997609"/>
          <a:ext cx="5435638" cy="985080"/>
        </a:xfrm>
        <a:prstGeom prst="roundRect">
          <a:avLst>
            <a:gd name="adj" fmla="val 10000"/>
          </a:avLst>
        </a:prstGeom>
        <a:solidFill>
          <a:srgbClr val="9D0C0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 a result, over 40% of women in South Asia suffer from anemia, often due to iron deficiency.</a:t>
          </a:r>
        </a:p>
      </dsp:txBody>
      <dsp:txXfrm>
        <a:off x="5118973" y="3026461"/>
        <a:ext cx="5377934" cy="927376"/>
      </dsp:txXfrm>
    </dsp:sp>
    <dsp:sp modelId="{542A9E28-194F-4EDD-A246-7621EEC7DD74}">
      <dsp:nvSpPr>
        <dsp:cNvPr id="0" name=""/>
        <dsp:cNvSpPr/>
      </dsp:nvSpPr>
      <dsp:spPr>
        <a:xfrm rot="17321210">
          <a:off x="7498684" y="1401154"/>
          <a:ext cx="620780" cy="332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5400000">
        <a:off x="7693285" y="1354270"/>
        <a:ext cx="199603" cy="520979"/>
      </dsp:txXfrm>
    </dsp:sp>
    <dsp:sp modelId="{13C04C0F-23F8-439C-AD54-728D81A53964}">
      <dsp:nvSpPr>
        <dsp:cNvPr id="0" name=""/>
        <dsp:cNvSpPr/>
      </dsp:nvSpPr>
      <dsp:spPr>
        <a:xfrm>
          <a:off x="7106001" y="220902"/>
          <a:ext cx="3051483" cy="1667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Non-adherence to oral iron ranged from about 10% after just 2 weeks of therapy and up to 30% (one-third of patients) after 2 months</a:t>
          </a:r>
        </a:p>
      </dsp:txBody>
      <dsp:txXfrm>
        <a:off x="7154831" y="269732"/>
        <a:ext cx="2953823" cy="15695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CA627-2F04-4EE6-9274-E6E374EC9891}">
      <dsp:nvSpPr>
        <dsp:cNvPr id="0" name=""/>
        <dsp:cNvSpPr/>
      </dsp:nvSpPr>
      <dsp:spPr>
        <a:xfrm>
          <a:off x="0" y="768556"/>
          <a:ext cx="6797675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Better tolerability to support long-term adherence to therapy with improved absorption and bioavailability.</a:t>
          </a:r>
        </a:p>
      </dsp:txBody>
      <dsp:txXfrm>
        <a:off x="44664" y="813220"/>
        <a:ext cx="6708347" cy="825612"/>
      </dsp:txXfrm>
    </dsp:sp>
    <dsp:sp modelId="{78AAC8E6-A11B-42B9-8BAF-455A00CE7EF7}">
      <dsp:nvSpPr>
        <dsp:cNvPr id="0" name=""/>
        <dsp:cNvSpPr/>
      </dsp:nvSpPr>
      <dsp:spPr>
        <a:xfrm>
          <a:off x="0" y="1749737"/>
          <a:ext cx="6797675" cy="914940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Adequate duration of therapy &amp; </a:t>
          </a:r>
          <a:r>
            <a:rPr lang="en-US" sz="2300" b="1" kern="1200" dirty="0"/>
            <a:t>structured follow-up and maintenance.</a:t>
          </a:r>
          <a:endParaRPr lang="en-US" sz="2300" kern="1200" dirty="0"/>
        </a:p>
      </dsp:txBody>
      <dsp:txXfrm>
        <a:off x="44664" y="1794401"/>
        <a:ext cx="6708347" cy="825612"/>
      </dsp:txXfrm>
    </dsp:sp>
    <dsp:sp modelId="{09E92B11-1670-4D75-9C37-DDD6BCA872CC}">
      <dsp:nvSpPr>
        <dsp:cNvPr id="0" name=""/>
        <dsp:cNvSpPr/>
      </dsp:nvSpPr>
      <dsp:spPr>
        <a:xfrm>
          <a:off x="0" y="2730917"/>
          <a:ext cx="6797675" cy="914940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Solutions for women with poor tolerance to ferrous salts or chronic anemia.</a:t>
          </a:r>
        </a:p>
      </dsp:txBody>
      <dsp:txXfrm>
        <a:off x="44664" y="2775581"/>
        <a:ext cx="6708347" cy="825612"/>
      </dsp:txXfrm>
    </dsp:sp>
    <dsp:sp modelId="{BB75CA39-7D20-4068-91B9-DF519813D0F3}">
      <dsp:nvSpPr>
        <dsp:cNvPr id="0" name=""/>
        <dsp:cNvSpPr/>
      </dsp:nvSpPr>
      <dsp:spPr>
        <a:xfrm>
          <a:off x="0" y="3712097"/>
          <a:ext cx="6797675" cy="91494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Alternative oral iron for those refusing or without access to IV iron.</a:t>
          </a:r>
        </a:p>
      </dsp:txBody>
      <dsp:txXfrm>
        <a:off x="44664" y="3756761"/>
        <a:ext cx="6708347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3CF72-3651-4ED2-B696-9184DA0A269A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BF1B1-0F04-484B-8DCB-FF44D5D3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8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6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0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85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3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7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3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5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2A8C84-8218-49C8-B7D4-2A3EDE5DF95E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4E265D-D541-4661-B28D-417756EBD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9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mcpublichealth.biomedcentral.com/articles/10.1186/s12889-024-20328-9#:~:text=Anaemia%20remains%20a%20major%20public,of" TargetMode="External"/><Relationship Id="rId3" Type="http://schemas.openxmlformats.org/officeDocument/2006/relationships/diagramLayout" Target="../diagrams/layout6.xml"/><Relationship Id="rId7" Type="http://schemas.openxmlformats.org/officeDocument/2006/relationships/hyperlink" Target="https://www.sciencedirect.com/science/article/pii/S0098299720300364#:~:text=Oral%20iron%20supplementation%20in%20iron,150%E2%80%93200%20mg%20elemental%20iron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BDAE4-7CA7-F676-F38C-83BE91C209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045" b="8685"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7400">
                <a:solidFill>
                  <a:srgbClr val="FFFFFF"/>
                </a:solidFill>
              </a:rPr>
              <a:t>Long term management of Iron deficiency anemia in reproductive women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5F979-DF4D-6B35-858A-D9F6E61D42CC}"/>
              </a:ext>
            </a:extLst>
          </p:cNvPr>
          <p:cNvSpPr txBox="1"/>
          <p:nvPr/>
        </p:nvSpPr>
        <p:spPr>
          <a:xfrm>
            <a:off x="1625579" y="4919472"/>
            <a:ext cx="454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Dr. Afroza Jahin</a:t>
            </a:r>
          </a:p>
        </p:txBody>
      </p:sp>
    </p:spTree>
    <p:extLst>
      <p:ext uri="{BB962C8B-B14F-4D97-AF65-F5344CB8AC3E}">
        <p14:creationId xmlns:p14="http://schemas.microsoft.com/office/powerpoint/2010/main" val="647707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C878-4A31-8911-C120-986FB5C4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32762-878A-7516-E24C-000DF5EAB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b="1" dirty="0">
                <a:solidFill>
                  <a:schemeClr val="accent2"/>
                </a:solidFill>
                <a:latin typeface="+mj-lt"/>
              </a:rPr>
              <a:t>🧠 Neurological &amp; Cognitive</a:t>
            </a:r>
          </a:p>
          <a:p>
            <a:r>
              <a:rPr lang="en-US" sz="2600" dirty="0">
                <a:latin typeface="+mj-lt"/>
              </a:rPr>
              <a:t>Poor memory and concentration</a:t>
            </a:r>
          </a:p>
          <a:p>
            <a:r>
              <a:rPr lang="en-US" sz="2600" dirty="0">
                <a:latin typeface="+mj-lt"/>
              </a:rPr>
              <a:t>Irritability</a:t>
            </a:r>
          </a:p>
          <a:p>
            <a:r>
              <a:rPr lang="en-US" sz="2600" dirty="0">
                <a:latin typeface="+mj-lt"/>
              </a:rPr>
              <a:t>Cognitive delays (especially in children)</a:t>
            </a:r>
          </a:p>
          <a:p>
            <a:r>
              <a:rPr lang="en-US" sz="2600" b="1" dirty="0">
                <a:solidFill>
                  <a:schemeClr val="accent2"/>
                </a:solidFill>
                <a:latin typeface="+mj-lt"/>
              </a:rPr>
              <a:t>💓 Cardiovascular</a:t>
            </a:r>
          </a:p>
          <a:p>
            <a:r>
              <a:rPr lang="en-US" sz="2600" dirty="0">
                <a:latin typeface="+mj-lt"/>
              </a:rPr>
              <a:t>Tachycardia, palpitations</a:t>
            </a:r>
          </a:p>
          <a:p>
            <a:r>
              <a:rPr lang="en-US" sz="2600" dirty="0">
                <a:latin typeface="+mj-lt"/>
              </a:rPr>
              <a:t>Exertional dyspnea</a:t>
            </a:r>
          </a:p>
          <a:p>
            <a:r>
              <a:rPr lang="en-US" sz="2600" dirty="0">
                <a:latin typeface="+mj-lt"/>
              </a:rPr>
              <a:t>Heart failure in chronic/severe cases</a:t>
            </a:r>
          </a:p>
          <a:p>
            <a:pPr lvl="0">
              <a:buClr>
                <a:srgbClr val="D34817"/>
              </a:buClr>
              <a:defRPr/>
            </a:pPr>
            <a:r>
              <a:rPr lang="en-US" sz="2600" b="1" dirty="0">
                <a:solidFill>
                  <a:schemeClr val="accent2"/>
                </a:solidFill>
                <a:latin typeface="+mj-lt"/>
              </a:rPr>
              <a:t>🧒 In Children</a:t>
            </a:r>
          </a:p>
          <a:p>
            <a:pPr lvl="0">
              <a:buClr>
                <a:srgbClr val="D34817"/>
              </a:buClr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Impaired growth and development</a:t>
            </a:r>
          </a:p>
          <a:p>
            <a:pPr lvl="0">
              <a:buClr>
                <a:srgbClr val="D34817"/>
              </a:buClr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Learning difficulties</a:t>
            </a:r>
          </a:p>
          <a:p>
            <a:endParaRPr lang="en-US" sz="22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DE902-E146-34DD-C741-225EE581D871}"/>
              </a:ext>
            </a:extLst>
          </p:cNvPr>
          <p:cNvSpPr txBox="1"/>
          <p:nvPr/>
        </p:nvSpPr>
        <p:spPr>
          <a:xfrm>
            <a:off x="5553307" y="1845734"/>
            <a:ext cx="499574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🤰 In Pregnancy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Low birth weight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Postpartum depression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Increased maternal mortality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🛡️ Immune System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Weakened immunity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Increased infection risk</a:t>
            </a:r>
          </a:p>
          <a:p>
            <a:r>
              <a:rPr lang="en-US" b="1" dirty="0">
                <a:solidFill>
                  <a:schemeClr val="accent2"/>
                </a:solidFill>
                <a:latin typeface="+mj-lt"/>
              </a:rPr>
              <a:t>🔴 General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Fatigue,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Weakness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44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9D5D-9123-A000-30CA-E5776728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45291"/>
            <a:ext cx="10058400" cy="1450757"/>
          </a:xfrm>
        </p:spPr>
        <p:txBody>
          <a:bodyPr/>
          <a:lstStyle/>
          <a:p>
            <a:r>
              <a:rPr lang="en-US" dirty="0"/>
              <a:t>Management of IDA in women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6E6B42-B8B2-F7CD-3B31-571406FB2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356872"/>
              </p:ext>
            </p:extLst>
          </p:nvPr>
        </p:nvGraphicFramePr>
        <p:xfrm>
          <a:off x="1066800" y="2568880"/>
          <a:ext cx="10058400" cy="353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A1B1AE-24D0-A06F-2E54-6B834F85CE00}"/>
              </a:ext>
            </a:extLst>
          </p:cNvPr>
          <p:cNvSpPr txBox="1"/>
          <p:nvPr/>
        </p:nvSpPr>
        <p:spPr>
          <a:xfrm>
            <a:off x="6807200" y="59198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hlinkClick r:id="rId7"/>
              </a:rPr>
              <a:t>sciencedirect.com</a:t>
            </a:r>
            <a:r>
              <a:rPr lang="en-US" u="sng" dirty="0">
                <a:hlinkClick r:id="rId8"/>
              </a:rPr>
              <a:t>bmcpublichealth.biomedcentral.com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70C12-5DEE-7171-615D-103E9443AC80}"/>
              </a:ext>
            </a:extLst>
          </p:cNvPr>
          <p:cNvSpPr txBox="1"/>
          <p:nvPr/>
        </p:nvSpPr>
        <p:spPr>
          <a:xfrm>
            <a:off x="1097280" y="1564640"/>
            <a:ext cx="9895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Iron supplementation is the first-line therapy for iron deficiency and iron-deficiency anemia.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2349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Limitations of Oral Therapy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01C925-E775-0EE4-0E2C-CE6F1501A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67627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Treatment Gap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FCD204B-6CDC-6F9C-76FC-7A09C3E6E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111754"/>
              </p:ext>
            </p:extLst>
          </p:nvPr>
        </p:nvGraphicFramePr>
        <p:xfrm>
          <a:off x="1097280" y="1845734"/>
          <a:ext cx="10525760" cy="409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8CE0C292-7F9F-4CF1-C3D3-29F544C63071}"/>
              </a:ext>
            </a:extLst>
          </p:cNvPr>
          <p:cNvSpPr/>
          <p:nvPr/>
        </p:nvSpPr>
        <p:spPr>
          <a:xfrm>
            <a:off x="7762240" y="3708400"/>
            <a:ext cx="599440" cy="954194"/>
          </a:xfrm>
          <a:prstGeom prst="downArrow">
            <a:avLst/>
          </a:prstGeom>
          <a:solidFill>
            <a:srgbClr val="9D0C0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0CFF690-533F-329B-96B0-BAAF86E8E91B}"/>
              </a:ext>
            </a:extLst>
          </p:cNvPr>
          <p:cNvSpPr/>
          <p:nvPr/>
        </p:nvSpPr>
        <p:spPr>
          <a:xfrm>
            <a:off x="4876800" y="4944534"/>
            <a:ext cx="863600" cy="480906"/>
          </a:xfrm>
          <a:prstGeom prst="rightArrow">
            <a:avLst/>
          </a:prstGeom>
          <a:solidFill>
            <a:srgbClr val="9D0C0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Unmet need in oral iron therapy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D242F17-646F-2B55-EA04-C7253AA19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337406"/>
              </p:ext>
            </p:extLst>
          </p:nvPr>
        </p:nvGraphicFramePr>
        <p:xfrm>
          <a:off x="4741863" y="894081"/>
          <a:ext cx="6797675" cy="539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Solutions and Innovations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0A2D70-7082-9EF1-31EB-F16BCC6C0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53342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246510" cy="5772840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Strategic Recommendations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A58F7A-4D20-4FD6-477E-E24DEAF52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91841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Case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400"/>
            </a:pPr>
            <a:r>
              <a:rPr sz="2400" dirty="0"/>
              <a:t>🩺 Case:</a:t>
            </a:r>
            <a:br>
              <a:rPr sz="2400" dirty="0"/>
            </a:br>
            <a:r>
              <a:rPr sz="2400" dirty="0"/>
              <a:t>A 24-year-old woman presents with tiredness and hair fall. She has regular menstrual cycles. Lab: Hb 10.8 g/dL, MCV 76 </a:t>
            </a:r>
            <a:r>
              <a:rPr sz="2400" dirty="0" err="1"/>
              <a:t>fL</a:t>
            </a:r>
            <a:r>
              <a:rPr sz="2400" dirty="0"/>
              <a:t>, Ferritin 18 ng/</a:t>
            </a:r>
            <a:r>
              <a:rPr sz="2400" dirty="0" err="1"/>
              <a:t>mL.</a:t>
            </a:r>
            <a:endParaRPr lang="en-US" sz="2400" dirty="0"/>
          </a:p>
          <a:p>
            <a:pPr>
              <a:defRPr sz="1400"/>
            </a:pPr>
            <a:r>
              <a:rPr lang="en-US" sz="2400" dirty="0"/>
              <a:t>Question:</a:t>
            </a:r>
          </a:p>
          <a:p>
            <a:pPr>
              <a:defRPr sz="1400"/>
            </a:pPr>
            <a:r>
              <a:rPr lang="en-US" sz="2400" dirty="0"/>
              <a:t>1- Diagnosis</a:t>
            </a:r>
          </a:p>
          <a:p>
            <a:pPr>
              <a:defRPr sz="1400"/>
            </a:pPr>
            <a:r>
              <a:rPr lang="en-US" sz="2400" dirty="0"/>
              <a:t>2- Etiology</a:t>
            </a:r>
          </a:p>
          <a:p>
            <a:pPr>
              <a:defRPr sz="1400"/>
            </a:pPr>
            <a:r>
              <a:rPr lang="en-US" sz="2400" dirty="0"/>
              <a:t>3- Management</a:t>
            </a:r>
            <a:br>
              <a:rPr dirty="0"/>
            </a:br>
            <a:br>
              <a:rPr dirty="0"/>
            </a:br>
            <a:endParaRPr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ADC7-94AB-8499-54E7-6DD1E8EF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✅ Answer: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4F15-F63C-DE48-760D-8B8E5DDB9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 sz="1400"/>
            </a:pPr>
            <a:r>
              <a:rPr lang="en-US" sz="2400" b="1" dirty="0"/>
              <a:t>Diagnosis</a:t>
            </a:r>
            <a:r>
              <a:rPr lang="en-US" sz="2400" dirty="0"/>
              <a:t>: Mild Iron Deficiency Anemia (WHO: Hb 11–11.9 g/dL).</a:t>
            </a:r>
          </a:p>
          <a:p>
            <a:pPr lvl="1">
              <a:defRPr sz="1400"/>
            </a:pPr>
            <a:r>
              <a:rPr lang="en-US" sz="2400" b="1" dirty="0"/>
              <a:t>Likely etiology: </a:t>
            </a:r>
            <a:r>
              <a:rPr lang="en-US" sz="2400" dirty="0"/>
              <a:t>Nutritional anemia or menorrhagia.</a:t>
            </a:r>
          </a:p>
          <a:p>
            <a:pPr lvl="1">
              <a:defRPr sz="1400"/>
            </a:pPr>
            <a:r>
              <a:rPr lang="en-US" sz="2400" b="1" dirty="0"/>
              <a:t>Management: </a:t>
            </a:r>
          </a:p>
          <a:p>
            <a:pPr lvl="1">
              <a:buFont typeface="Wingdings" panose="05000000000000000000" pitchFamily="2" charset="2"/>
              <a:buChar char="Ø"/>
              <a:defRPr sz="1400"/>
            </a:pPr>
            <a:r>
              <a:rPr lang="en-US" sz="2400" dirty="0"/>
              <a:t> Details history taking to evaluate cause.</a:t>
            </a:r>
          </a:p>
          <a:p>
            <a:pPr lvl="1">
              <a:buFont typeface="Wingdings" panose="05000000000000000000" pitchFamily="2" charset="2"/>
              <a:buChar char="Ø"/>
              <a:defRPr sz="1400"/>
            </a:pPr>
            <a:r>
              <a:rPr lang="en-US" sz="2400" dirty="0"/>
              <a:t>Dietary and menstrual counselling.</a:t>
            </a:r>
          </a:p>
          <a:p>
            <a:pPr lvl="1">
              <a:buFont typeface="Wingdings" panose="05000000000000000000" pitchFamily="2" charset="2"/>
              <a:buChar char="Ø"/>
              <a:defRPr sz="1400"/>
            </a:pPr>
            <a:r>
              <a:rPr lang="en-US" sz="2400" dirty="0"/>
              <a:t>Iron therapy for correction of </a:t>
            </a:r>
            <a:r>
              <a:rPr lang="en-US" sz="2400" dirty="0" err="1"/>
              <a:t>anaemia</a:t>
            </a:r>
            <a:r>
              <a:rPr lang="en-US" sz="2400" dirty="0"/>
              <a:t> with tolerable oral iron preparation.</a:t>
            </a:r>
          </a:p>
          <a:p>
            <a:pPr lvl="1">
              <a:buFont typeface="Wingdings" panose="05000000000000000000" pitchFamily="2" charset="2"/>
              <a:buChar char="Ø"/>
              <a:defRPr sz="1400"/>
            </a:pPr>
            <a:r>
              <a:rPr lang="en-US" sz="2400" dirty="0"/>
              <a:t>Continue oral iron 3–6 months post-Hb normalization for correction of iron storage.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1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19EDF-19CE-E331-2083-E5D8566BB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4A1E-6E60-75D5-10E0-259A9002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Case </a:t>
            </a:r>
            <a:r>
              <a:rPr lang="en-US" dirty="0"/>
              <a:t>2</a:t>
            </a:r>
            <a:r>
              <a:rPr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2F0C9-6EE5-1CEC-30FE-FDD0BE6FE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400"/>
            </a:pPr>
            <a:r>
              <a:rPr sz="2400" dirty="0"/>
              <a:t>🩺 Case:</a:t>
            </a:r>
            <a:br>
              <a:rPr sz="2400" dirty="0"/>
            </a:br>
            <a:r>
              <a:rPr lang="en-US" sz="2400" dirty="0"/>
              <a:t>A 45-year-old woman with ischemic heart disease presents with exertional dyspnea. Lab: Hb 8.5 g/dL, Ferritin 8 ng/</a:t>
            </a:r>
            <a:r>
              <a:rPr lang="en-US" sz="2400" dirty="0" err="1"/>
              <a:t>mL.</a:t>
            </a:r>
            <a:endParaRPr lang="en-US" sz="2400" dirty="0"/>
          </a:p>
          <a:p>
            <a:pPr>
              <a:defRPr sz="1400"/>
            </a:pPr>
            <a:r>
              <a:rPr lang="en-US" sz="2400" dirty="0"/>
              <a:t>Question:</a:t>
            </a:r>
          </a:p>
          <a:p>
            <a:pPr>
              <a:defRPr sz="1400"/>
            </a:pPr>
            <a:r>
              <a:rPr lang="en-US" sz="2400" dirty="0"/>
              <a:t>1- Diagnosis</a:t>
            </a:r>
          </a:p>
          <a:p>
            <a:pPr>
              <a:defRPr sz="1400"/>
            </a:pPr>
            <a:r>
              <a:rPr lang="en-US" sz="2400" dirty="0"/>
              <a:t>2- Etiology</a:t>
            </a:r>
          </a:p>
          <a:p>
            <a:pPr>
              <a:defRPr sz="1400"/>
            </a:pPr>
            <a:r>
              <a:rPr lang="en-US" sz="2400" dirty="0"/>
              <a:t>3- Management</a:t>
            </a:r>
            <a:br>
              <a:rPr dirty="0"/>
            </a:br>
            <a:br>
              <a:rPr dirty="0"/>
            </a:b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4715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7B996-960B-BF6C-C780-009501CD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96" y="333799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9D0C0C"/>
                </a:solidFill>
              </a:rPr>
              <a:t>Anemia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8B1E4-C5AE-1C8C-F238-FE89D5C71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53" y="1356853"/>
            <a:ext cx="11025894" cy="1680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kern="1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Anemia is defined when the hemoglobin level is reduced to the lower limit of the normal physiological range for the age and sex of the individual.</a:t>
            </a:r>
          </a:p>
          <a:p>
            <a:endParaRPr lang="en-US" sz="2400" dirty="0">
              <a:latin typeface="Myriad Pro" panose="020B0503030403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F6A5ED-E978-A012-E8F6-BE5D1DF39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79520"/>
              </p:ext>
            </p:extLst>
          </p:nvPr>
        </p:nvGraphicFramePr>
        <p:xfrm>
          <a:off x="1173316" y="2904379"/>
          <a:ext cx="9834880" cy="18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4186">
                  <a:extLst>
                    <a:ext uri="{9D8B030D-6E8A-4147-A177-3AD203B41FA5}">
                      <a16:colId xmlns:a16="http://schemas.microsoft.com/office/drawing/2014/main" val="2321867570"/>
                    </a:ext>
                  </a:extLst>
                </a:gridCol>
                <a:gridCol w="4230694">
                  <a:extLst>
                    <a:ext uri="{9D8B030D-6E8A-4147-A177-3AD203B41FA5}">
                      <a16:colId xmlns:a16="http://schemas.microsoft.com/office/drawing/2014/main" val="2130817615"/>
                    </a:ext>
                  </a:extLst>
                </a:gridCol>
              </a:tblGrid>
              <a:tr h="45003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Myriad Pro" panose="020B050303040302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Myriad Pro" panose="020B0503030403020204" pitchFamily="34" charset="0"/>
                        </a:rPr>
                        <a:t>Hb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728723"/>
                  </a:ext>
                </a:extLst>
              </a:tr>
              <a:tr h="464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Myriad Pro" panose="020B0503030403020204" pitchFamily="34" charset="0"/>
                        </a:rPr>
                        <a:t>Adult males</a:t>
                      </a:r>
                      <a:endParaRPr lang="en-US" sz="1600" kern="1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Myriad Pro" panose="020B0503030403020204" pitchFamily="34" charset="0"/>
                        </a:rPr>
                        <a:t>Hb&lt;13 g/dL</a:t>
                      </a:r>
                      <a:endParaRPr lang="en-US" sz="1600" kern="100" dirty="0">
                        <a:effectLst/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14811"/>
                  </a:ext>
                </a:extLst>
              </a:tr>
              <a:tr h="446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Myriad Pro" panose="020B0503030403020204" pitchFamily="34" charset="0"/>
                        </a:rPr>
                        <a:t>Adult non-pregnant females </a:t>
                      </a:r>
                      <a:endParaRPr lang="en-US" sz="1600" kern="100" dirty="0">
                        <a:effectLst/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Myriad Pro" panose="020B0503030403020204" pitchFamily="34" charset="0"/>
                        </a:rPr>
                        <a:t>Hb&lt;12 g/dL</a:t>
                      </a:r>
                      <a:endParaRPr lang="en-US" sz="1600" kern="100" dirty="0">
                        <a:effectLst/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370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Myriad Pro" panose="020B0503030403020204" pitchFamily="34" charset="0"/>
                        </a:rPr>
                        <a:t>Pregnant females</a:t>
                      </a:r>
                      <a:endParaRPr lang="en-US" sz="1600" kern="100" dirty="0">
                        <a:effectLst/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Myriad Pro" panose="020B0503030403020204" pitchFamily="34" charset="0"/>
                        </a:rPr>
                        <a:t>Hb&lt;11 g/dL</a:t>
                      </a:r>
                      <a:endParaRPr lang="en-US" sz="1600" kern="100" dirty="0">
                        <a:effectLst/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379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4021AE-F662-6CD3-FF36-A84EC59BE91E}"/>
              </a:ext>
            </a:extLst>
          </p:cNvPr>
          <p:cNvSpPr txBox="1"/>
          <p:nvPr/>
        </p:nvSpPr>
        <p:spPr>
          <a:xfrm>
            <a:off x="8049634" y="5920847"/>
            <a:ext cx="3782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kern="1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Ref: WHO Global Anaemia estimates, 2021 Edition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43347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B00DE-69F5-3D0C-4956-B7E8EC61B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878A-E663-4E38-F7CD-5428183F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✅ Answer: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00E6-1FC2-7A0F-ED57-8431A81D1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 sz="1400"/>
            </a:pPr>
            <a:r>
              <a:rPr lang="en-US" sz="2400" b="1" dirty="0"/>
              <a:t>Diagnosis</a:t>
            </a:r>
            <a:r>
              <a:rPr lang="en-US" sz="2400" dirty="0"/>
              <a:t>: Moderate Iron Deficiency Anemia with possible heart failure.</a:t>
            </a:r>
          </a:p>
          <a:p>
            <a:pPr lvl="1">
              <a:defRPr sz="1400"/>
            </a:pPr>
            <a:r>
              <a:rPr lang="en-US" sz="2400" b="1" dirty="0"/>
              <a:t>Likely etiology: </a:t>
            </a:r>
            <a:r>
              <a:rPr lang="en-US" sz="2400" dirty="0"/>
              <a:t>Chronic blood loss, poor iron intake, reduced absorption, increased requirements or parasitic infections.</a:t>
            </a:r>
          </a:p>
          <a:p>
            <a:pPr marL="201168" lvl="1" indent="0">
              <a:buNone/>
              <a:defRPr sz="1400"/>
            </a:pPr>
            <a:endParaRPr lang="en-US" sz="2400" dirty="0"/>
          </a:p>
          <a:p>
            <a:pPr lvl="1">
              <a:defRPr sz="1400"/>
            </a:pPr>
            <a:r>
              <a:rPr lang="en-US" sz="2400" b="1" dirty="0" err="1">
                <a:solidFill>
                  <a:srgbClr val="C00000"/>
                </a:solidFill>
              </a:rPr>
              <a:t>Managemet</a:t>
            </a:r>
            <a:r>
              <a:rPr lang="en-US" sz="2400" b="1" dirty="0">
                <a:solidFill>
                  <a:srgbClr val="C00000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Goal is to </a:t>
            </a:r>
            <a:r>
              <a:rPr lang="en-US" sz="2400" dirty="0"/>
              <a:t>replenish iron stores, correct anemia, and treat the underlying cause.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1- Iron therapy</a:t>
            </a:r>
          </a:p>
          <a:p>
            <a:r>
              <a:rPr lang="en-US" b="1" dirty="0"/>
              <a:t>IV Iron- Ferric </a:t>
            </a:r>
            <a:r>
              <a:rPr lang="en-US" b="1" dirty="0" err="1"/>
              <a:t>carboxymaltose</a:t>
            </a:r>
            <a:r>
              <a:rPr lang="en-US" dirty="0"/>
              <a:t> (preferred) or </a:t>
            </a:r>
            <a:r>
              <a:rPr lang="en-US" b="1" dirty="0"/>
              <a:t>iron sucrose</a:t>
            </a:r>
            <a:endParaRPr lang="en-US" dirty="0"/>
          </a:p>
          <a:p>
            <a:r>
              <a:rPr lang="en-US" dirty="0"/>
              <a:t>Dose based on body weight and Hb%</a:t>
            </a:r>
          </a:p>
          <a:p>
            <a:r>
              <a:rPr lang="en-US" dirty="0"/>
              <a:t>Monitor for hypersensitivity</a:t>
            </a:r>
          </a:p>
        </p:txBody>
      </p:sp>
    </p:spTree>
    <p:extLst>
      <p:ext uri="{BB962C8B-B14F-4D97-AF65-F5344CB8AC3E}">
        <p14:creationId xmlns:p14="http://schemas.microsoft.com/office/powerpoint/2010/main" val="4243054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48D3-D4DC-31FF-2445-2D8CAB2E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✅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949EF-8F88-0CE8-AE4C-1ACE58ED5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  <a:defRPr sz="1400"/>
            </a:pPr>
            <a:r>
              <a:rPr lang="en-US" sz="2400" b="1" dirty="0">
                <a:solidFill>
                  <a:schemeClr val="accent2"/>
                </a:solidFill>
              </a:rPr>
              <a:t> 2 - Identify and Treat the Underlying Cause</a:t>
            </a:r>
          </a:p>
          <a:p>
            <a:pPr lvl="1">
              <a:buFont typeface="Wingdings" panose="05000000000000000000" pitchFamily="2" charset="2"/>
              <a:buChar char="Ø"/>
              <a:defRPr sz="1400"/>
            </a:pPr>
            <a:r>
              <a:rPr lang="en-US" sz="2400" dirty="0"/>
              <a:t>Menorrhagia → hormonal therapy or surgical management</a:t>
            </a:r>
          </a:p>
          <a:p>
            <a:pPr lvl="1">
              <a:buFont typeface="Wingdings" panose="05000000000000000000" pitchFamily="2" charset="2"/>
              <a:buChar char="Ø"/>
              <a:defRPr sz="1400"/>
            </a:pPr>
            <a:r>
              <a:rPr lang="en-US" sz="2400" dirty="0"/>
              <a:t>GI bleeding → endoscopy, treat ulcers, stop NSAIDs</a:t>
            </a:r>
          </a:p>
          <a:p>
            <a:pPr lvl="1">
              <a:buFont typeface="Wingdings" panose="05000000000000000000" pitchFamily="2" charset="2"/>
              <a:buChar char="Ø"/>
              <a:defRPr sz="1400"/>
            </a:pPr>
            <a:r>
              <a:rPr lang="en-US" sz="2400" dirty="0"/>
              <a:t>Parasitic infection → anti-helminthics (e.g. albendazole)</a:t>
            </a:r>
          </a:p>
          <a:p>
            <a:pPr lvl="1">
              <a:buFont typeface="Wingdings" panose="05000000000000000000" pitchFamily="2" charset="2"/>
              <a:buChar char="Ø"/>
              <a:defRPr sz="1400"/>
            </a:pPr>
            <a:r>
              <a:rPr lang="en-US" sz="2400" dirty="0"/>
              <a:t>ECG &amp; </a:t>
            </a:r>
            <a:r>
              <a:rPr lang="en-US" sz="2400" dirty="0" err="1"/>
              <a:t>chocardiography</a:t>
            </a:r>
            <a:r>
              <a:rPr lang="en-US" sz="2400" dirty="0"/>
              <a:t> to assess heart failure and management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3- Monitor Response</a:t>
            </a:r>
          </a:p>
          <a:p>
            <a:r>
              <a:rPr lang="en-US" dirty="0"/>
              <a:t>Recheck </a:t>
            </a:r>
            <a:r>
              <a:rPr lang="en-US" b="1" dirty="0"/>
              <a:t>Hb</a:t>
            </a:r>
            <a:r>
              <a:rPr lang="en-US" dirty="0"/>
              <a:t>, </a:t>
            </a:r>
            <a:r>
              <a:rPr lang="en-US" b="1" dirty="0"/>
              <a:t>ferritin</a:t>
            </a:r>
            <a:r>
              <a:rPr lang="en-US" dirty="0"/>
              <a:t>, and </a:t>
            </a:r>
            <a:r>
              <a:rPr lang="en-US" b="1" dirty="0"/>
              <a:t>TSAT</a:t>
            </a:r>
            <a:r>
              <a:rPr lang="en-US" dirty="0"/>
              <a:t> in 4–6 weeks</a:t>
            </a:r>
          </a:p>
          <a:p>
            <a:r>
              <a:rPr lang="en-US" dirty="0"/>
              <a:t>Continue oral iron 3–6 months post-Hb normalization for correction of iron storage.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17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7063A-90A9-7868-EB0A-91170E72C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C583-BA9E-CC21-4382-4CC0FD20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Case </a:t>
            </a:r>
            <a:r>
              <a:rPr lang="en-US" dirty="0"/>
              <a:t>3</a:t>
            </a:r>
            <a:r>
              <a:rPr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F1AD9-F699-D97F-1032-6112077A0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400"/>
            </a:pPr>
            <a:r>
              <a:rPr sz="2400" dirty="0"/>
              <a:t>🩺 Case:</a:t>
            </a:r>
            <a:br>
              <a:rPr sz="2400" dirty="0"/>
            </a:br>
            <a:r>
              <a:rPr lang="en-US" sz="2400" dirty="0"/>
              <a:t>A 27-year-old woman at 28 weeks of pregnancy with fatigue and dyspnea. Lab: Hb 6.5 g/dL, Ferritin 6 ng/mL, MCV 72 </a:t>
            </a:r>
            <a:r>
              <a:rPr lang="en-US" sz="2400" dirty="0" err="1"/>
              <a:t>fL.</a:t>
            </a:r>
            <a:br>
              <a:rPr lang="en-US" sz="2400" dirty="0"/>
            </a:br>
            <a:endParaRPr lang="en-US" sz="2400" dirty="0"/>
          </a:p>
          <a:p>
            <a:pPr>
              <a:defRPr sz="1400"/>
            </a:pPr>
            <a:r>
              <a:rPr lang="en-US" sz="2400" dirty="0"/>
              <a:t>1- Diagnosis</a:t>
            </a:r>
          </a:p>
          <a:p>
            <a:pPr>
              <a:defRPr sz="1400"/>
            </a:pPr>
            <a:r>
              <a:rPr lang="en-US" sz="2400" dirty="0"/>
              <a:t>2- Etiology</a:t>
            </a:r>
          </a:p>
          <a:p>
            <a:pPr>
              <a:defRPr sz="1400"/>
            </a:pPr>
            <a:r>
              <a:rPr lang="en-US" sz="2400" dirty="0"/>
              <a:t>3- Management</a:t>
            </a:r>
            <a:br>
              <a:rPr dirty="0"/>
            </a:br>
            <a:br>
              <a:rPr dirty="0"/>
            </a:b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923504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CE2CA-BF77-3ABB-7AC4-FD25E3A5F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20E2-F0E7-021D-EB05-956E41DA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✅ Answer: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D24C-FB22-7AF3-E045-2A0E12C9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 sz="1400"/>
            </a:pPr>
            <a:r>
              <a:rPr lang="en-US" sz="2400" b="1" dirty="0"/>
              <a:t>Diagnosis</a:t>
            </a:r>
            <a:r>
              <a:rPr lang="en-US" sz="2400" dirty="0"/>
              <a:t>: Severe IDA </a:t>
            </a:r>
          </a:p>
          <a:p>
            <a:pPr lvl="1">
              <a:defRPr sz="1400"/>
            </a:pPr>
            <a:r>
              <a:rPr lang="en-US" sz="2400" b="1" dirty="0"/>
              <a:t>Likely etiology: </a:t>
            </a:r>
            <a:r>
              <a:rPr lang="en-US" sz="2400" dirty="0"/>
              <a:t>Nutritional anemia or menorrhagia.</a:t>
            </a:r>
          </a:p>
          <a:p>
            <a:pPr lvl="1">
              <a:defRPr sz="1400"/>
            </a:pPr>
            <a:r>
              <a:rPr lang="en-US" sz="2400" b="1" dirty="0"/>
              <a:t>Management: </a:t>
            </a:r>
          </a:p>
          <a:p>
            <a:pPr marL="201168" lvl="1" indent="0">
              <a:buNone/>
              <a:defRPr sz="1400"/>
            </a:pPr>
            <a:r>
              <a:rPr lang="en-US" sz="2400" b="1" dirty="0">
                <a:solidFill>
                  <a:schemeClr val="accent2"/>
                </a:solidFill>
              </a:rPr>
              <a:t>1- Stabilization First</a:t>
            </a:r>
          </a:p>
          <a:p>
            <a:pPr lvl="1">
              <a:buFont typeface="Wingdings" panose="05000000000000000000" pitchFamily="2" charset="2"/>
              <a:buChar char="Ø"/>
              <a:defRPr sz="1400"/>
            </a:pPr>
            <a:r>
              <a:rPr lang="en-US" sz="2400" dirty="0"/>
              <a:t>Assess for hemodynamic instability (tachycardia, hypotension)</a:t>
            </a:r>
          </a:p>
          <a:p>
            <a:pPr lvl="1">
              <a:buFont typeface="Wingdings" panose="05000000000000000000" pitchFamily="2" charset="2"/>
              <a:buChar char="Ø"/>
              <a:defRPr sz="1400"/>
            </a:pPr>
            <a:r>
              <a:rPr lang="en-US" sz="2400" dirty="0"/>
              <a:t>Hospitalize if symptomatic</a:t>
            </a:r>
          </a:p>
          <a:p>
            <a:pPr lvl="1">
              <a:buFont typeface="Wingdings" panose="05000000000000000000" pitchFamily="2" charset="2"/>
              <a:buChar char="Ø"/>
              <a:defRPr sz="1400"/>
            </a:pPr>
            <a:r>
              <a:rPr lang="en-US" sz="2400" dirty="0"/>
              <a:t>Oxygen support if hypoxic</a:t>
            </a:r>
          </a:p>
          <a:p>
            <a:pPr marL="201168" lvl="1" indent="0">
              <a:buNone/>
              <a:defRPr sz="1400"/>
            </a:pPr>
            <a:r>
              <a:rPr lang="en-US" sz="2400" b="1" dirty="0">
                <a:solidFill>
                  <a:schemeClr val="accent2"/>
                </a:solidFill>
              </a:rPr>
              <a:t>2. Blood Transfusion</a:t>
            </a:r>
          </a:p>
          <a:p>
            <a:pPr marL="201168" lvl="1" indent="0">
              <a:buNone/>
              <a:defRPr sz="1400"/>
            </a:pPr>
            <a:r>
              <a:rPr lang="en-US" sz="2400" dirty="0"/>
              <a:t>(Indicated </a:t>
            </a:r>
            <a:r>
              <a:rPr lang="en-US" sz="2400" dirty="0" err="1"/>
              <a:t>if:Hb</a:t>
            </a:r>
            <a:r>
              <a:rPr lang="en-US" sz="2400" dirty="0"/>
              <a:t> &lt;5 g/dL even without symptoms, Hb &lt;6–7 g/dL with symptoms)</a:t>
            </a:r>
          </a:p>
        </p:txBody>
      </p:sp>
    </p:spTree>
    <p:extLst>
      <p:ext uri="{BB962C8B-B14F-4D97-AF65-F5344CB8AC3E}">
        <p14:creationId xmlns:p14="http://schemas.microsoft.com/office/powerpoint/2010/main" val="1893795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22D2-C9FF-7D36-FD87-7057EEA0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✅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1DFA0-0D25-B260-59DF-63168E563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3- Iron replacement therapy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IV or oral iron for further correction of </a:t>
            </a:r>
            <a:r>
              <a:rPr lang="en-US" dirty="0" err="1"/>
              <a:t>anaemia</a:t>
            </a: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4- Identify and treat the source of iron loss:</a:t>
            </a:r>
          </a:p>
          <a:p>
            <a:pPr fontAlgn="ctr">
              <a:buFont typeface="Wingdings" panose="05000000000000000000" pitchFamily="2" charset="2"/>
              <a:buChar char="Ø"/>
            </a:pPr>
            <a:r>
              <a:rPr lang="en-US" dirty="0"/>
              <a:t>This could involve investigating gastrointestinal bleeding, heavy menstrual bleeding, or other conditions contributing to iron deficiency. </a:t>
            </a:r>
          </a:p>
          <a:p>
            <a:pPr fontAlgn="ctr">
              <a:buFont typeface="Wingdings" panose="05000000000000000000" pitchFamily="2" charset="2"/>
              <a:buChar char="Ø"/>
            </a:pPr>
            <a:r>
              <a:rPr lang="en-US" dirty="0"/>
              <a:t>Addressing nutritional deficiencies by increasing iron-rich foods or supplements is </a:t>
            </a:r>
            <a:r>
              <a:rPr lang="en-US" dirty="0" err="1"/>
              <a:t>crucia</a:t>
            </a: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5- Post-stabilization: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Recheck </a:t>
            </a:r>
            <a:r>
              <a:rPr lang="en-US" b="1" dirty="0"/>
              <a:t>Hb</a:t>
            </a:r>
            <a:r>
              <a:rPr lang="en-US" dirty="0"/>
              <a:t>, </a:t>
            </a:r>
            <a:r>
              <a:rPr lang="en-US" b="1" dirty="0"/>
              <a:t>ferritin</a:t>
            </a:r>
            <a:r>
              <a:rPr lang="en-US" dirty="0"/>
              <a:t>, and </a:t>
            </a:r>
            <a:r>
              <a:rPr lang="en-US" b="1" dirty="0"/>
              <a:t>TSAT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Oral iron for 3–6 months postpartum.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63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4DD7B6-702F-9DFB-05D3-54AA422D7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80701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2CF5-F8CE-4AEF-F91C-E247A969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324" y="2417196"/>
            <a:ext cx="3371352" cy="791155"/>
          </a:xfrm>
        </p:spPr>
        <p:txBody>
          <a:bodyPr/>
          <a:lstStyle/>
          <a:p>
            <a:r>
              <a:rPr lang="en-US" b="1" dirty="0">
                <a:solidFill>
                  <a:srgbClr val="9D0C0C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2830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AF47-2E7B-1C93-1631-500F5F78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085" y="381663"/>
            <a:ext cx="10058400" cy="775252"/>
          </a:xfrm>
        </p:spPr>
        <p:txBody>
          <a:bodyPr/>
          <a:lstStyle/>
          <a:p>
            <a:r>
              <a:rPr lang="en-US" dirty="0"/>
              <a:t>Severity of Anemia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68946CF2-1DF4-14F6-ED94-868D01FD9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60152"/>
              </p:ext>
            </p:extLst>
          </p:nvPr>
        </p:nvGraphicFramePr>
        <p:xfrm>
          <a:off x="1452880" y="1300481"/>
          <a:ext cx="96550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774">
                  <a:extLst>
                    <a:ext uri="{9D8B030D-6E8A-4147-A177-3AD203B41FA5}">
                      <a16:colId xmlns:a16="http://schemas.microsoft.com/office/drawing/2014/main" val="3952135938"/>
                    </a:ext>
                  </a:extLst>
                </a:gridCol>
                <a:gridCol w="2413774">
                  <a:extLst>
                    <a:ext uri="{9D8B030D-6E8A-4147-A177-3AD203B41FA5}">
                      <a16:colId xmlns:a16="http://schemas.microsoft.com/office/drawing/2014/main" val="1732379746"/>
                    </a:ext>
                  </a:extLst>
                </a:gridCol>
                <a:gridCol w="2413774">
                  <a:extLst>
                    <a:ext uri="{9D8B030D-6E8A-4147-A177-3AD203B41FA5}">
                      <a16:colId xmlns:a16="http://schemas.microsoft.com/office/drawing/2014/main" val="140592156"/>
                    </a:ext>
                  </a:extLst>
                </a:gridCol>
                <a:gridCol w="2413774">
                  <a:extLst>
                    <a:ext uri="{9D8B030D-6E8A-4147-A177-3AD203B41FA5}">
                      <a16:colId xmlns:a16="http://schemas.microsoft.com/office/drawing/2014/main" val="1880809187"/>
                    </a:ext>
                  </a:extLst>
                </a:gridCol>
              </a:tblGrid>
              <a:tr h="1117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Severity of Anemia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Hb level for men (g/dl)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Hb level for Non-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pg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women (g/dl)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Hb level for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pg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women (g/dl)</a:t>
                      </a:r>
                    </a:p>
                    <a:p>
                      <a:pPr algn="ctr"/>
                      <a:endParaRPr lang="en-US" sz="2400" dirty="0">
                        <a:latin typeface="Myriad Pro" panose="020B0503030403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464856"/>
                  </a:ext>
                </a:extLst>
              </a:tr>
              <a:tr h="429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11-12.9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11-11.9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10-10.9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981893"/>
                  </a:ext>
                </a:extLst>
              </a:tr>
              <a:tr h="429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8-10.9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8-10.9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7-7.9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131060"/>
                  </a:ext>
                </a:extLst>
              </a:tr>
              <a:tr h="429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&lt; 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&lt;8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Myriad Pro" panose="020B0503030403020204" pitchFamily="34" charset="0"/>
                        </a:rPr>
                        <a:t>&lt;7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493618"/>
                  </a:ext>
                </a:extLst>
              </a:tr>
            </a:tbl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D924D3-0EE9-9F2A-7E39-640C01504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484391"/>
              </p:ext>
            </p:extLst>
          </p:nvPr>
        </p:nvGraphicFramePr>
        <p:xfrm>
          <a:off x="1049574" y="4175759"/>
          <a:ext cx="4883866" cy="150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87FE74C-C821-3118-AD5C-95ADE6CE6F53}"/>
              </a:ext>
            </a:extLst>
          </p:cNvPr>
          <p:cNvSpPr txBox="1"/>
          <p:nvPr/>
        </p:nvSpPr>
        <p:spPr>
          <a:xfrm>
            <a:off x="6096000" y="5800806"/>
            <a:ext cx="609467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latin typeface="Myriad Pro" panose="020B0503030403020204" pitchFamily="34" charset="0"/>
              </a:rPr>
              <a:t>Ref:</a:t>
            </a:r>
            <a:r>
              <a:rPr lang="en-US" sz="800" dirty="0" err="1">
                <a:latin typeface="Myriad Pro" panose="020B0503030403020204" pitchFamily="34" charset="0"/>
              </a:rPr>
              <a:t>WHO</a:t>
            </a:r>
            <a:r>
              <a:rPr lang="en-US" sz="800" dirty="0">
                <a:latin typeface="Myriad Pro" panose="020B0503030403020204" pitchFamily="34" charset="0"/>
              </a:rPr>
              <a:t>. </a:t>
            </a:r>
            <a:r>
              <a:rPr lang="en-US" sz="800" dirty="0" err="1">
                <a:latin typeface="Myriad Pro" panose="020B0503030403020204" pitchFamily="34" charset="0"/>
              </a:rPr>
              <a:t>Haemoglobin</a:t>
            </a:r>
            <a:r>
              <a:rPr lang="en-US" sz="800" dirty="0">
                <a:latin typeface="Myriad Pro" panose="020B0503030403020204" pitchFamily="34" charset="0"/>
              </a:rPr>
              <a:t> concentrations for the diagnosis of </a:t>
            </a:r>
            <a:r>
              <a:rPr lang="en-US" sz="800" dirty="0" err="1">
                <a:latin typeface="Myriad Pro" panose="020B0503030403020204" pitchFamily="34" charset="0"/>
              </a:rPr>
              <a:t>anaemia</a:t>
            </a:r>
            <a:r>
              <a:rPr lang="en-US" sz="800" dirty="0">
                <a:latin typeface="Myriad Pro" panose="020B0503030403020204" pitchFamily="34" charset="0"/>
              </a:rPr>
              <a:t> and assessment of severity. Vitamin and Mineral Nutrition Information System. Geneva, World Health Organization, 2011 (WHO/NMH/NHD/MNM/11.1)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B18CC8-AE43-B197-E79D-FDD95C1ABCD8}"/>
              </a:ext>
            </a:extLst>
          </p:cNvPr>
          <p:cNvGrpSpPr/>
          <p:nvPr/>
        </p:nvGrpSpPr>
        <p:grpSpPr>
          <a:xfrm>
            <a:off x="6289040" y="4252040"/>
            <a:ext cx="4883866" cy="1427400"/>
            <a:chOff x="0" y="38140"/>
            <a:chExt cx="4883866" cy="1427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926C046-7259-EB3C-50AB-A8C1355002A0}"/>
                </a:ext>
              </a:extLst>
            </p:cNvPr>
            <p:cNvSpPr/>
            <p:nvPr/>
          </p:nvSpPr>
          <p:spPr>
            <a:xfrm>
              <a:off x="0" y="38140"/>
              <a:ext cx="4883866" cy="1427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98BA3029-BE03-154E-EB25-5F1EF4FCFD21}"/>
                </a:ext>
              </a:extLst>
            </p:cNvPr>
            <p:cNvSpPr txBox="1"/>
            <p:nvPr/>
          </p:nvSpPr>
          <p:spPr>
            <a:xfrm>
              <a:off x="69680" y="107820"/>
              <a:ext cx="4744506" cy="1288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/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The deficiency has consequences even when no anemia.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5F8E6-2675-BD5E-C577-E2C470B9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Iron deficiency anemia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952ECF-D5E5-093C-47F2-F423807CA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45283"/>
              </p:ext>
            </p:extLst>
          </p:nvPr>
        </p:nvGraphicFramePr>
        <p:xfrm>
          <a:off x="4630945" y="516835"/>
          <a:ext cx="6908593" cy="577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6A2E31-3EB5-116D-1F15-B31961255043}"/>
              </a:ext>
            </a:extLst>
          </p:cNvPr>
          <p:cNvSpPr txBox="1"/>
          <p:nvPr/>
        </p:nvSpPr>
        <p:spPr>
          <a:xfrm>
            <a:off x="9286240" y="63891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ama-assn.orgama-assn.org</a:t>
            </a:r>
          </a:p>
        </p:txBody>
      </p:sp>
    </p:spTree>
    <p:extLst>
      <p:ext uri="{BB962C8B-B14F-4D97-AF65-F5344CB8AC3E}">
        <p14:creationId xmlns:p14="http://schemas.microsoft.com/office/powerpoint/2010/main" val="184291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3377" y="65027"/>
            <a:ext cx="4260331" cy="938870"/>
          </a:xfrm>
        </p:spPr>
        <p:txBody>
          <a:bodyPr/>
          <a:lstStyle/>
          <a:p>
            <a:r>
              <a:rPr lang="en-US" dirty="0">
                <a:solidFill>
                  <a:srgbClr val="9D0C0C"/>
                </a:solidFill>
              </a:rPr>
              <a:t>Epidemiology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7277"/>
          <a:stretch/>
        </p:blipFill>
        <p:spPr>
          <a:xfrm>
            <a:off x="685799" y="1512716"/>
            <a:ext cx="6655157" cy="399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7627" y="1794356"/>
            <a:ext cx="2936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1/4</a:t>
            </a:r>
            <a:r>
              <a:rPr lang="en-US" sz="7200" baseline="30000" dirty="0">
                <a:solidFill>
                  <a:srgbClr val="C00000"/>
                </a:solidFill>
              </a:rPr>
              <a:t>th</a:t>
            </a:r>
          </a:p>
          <a:p>
            <a:r>
              <a:rPr lang="en-US" dirty="0"/>
              <a:t> </a:t>
            </a:r>
            <a:r>
              <a:rPr lang="en-US" sz="2400" dirty="0"/>
              <a:t>of world  population is anemic.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3254" y="3812117"/>
            <a:ext cx="37036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</a:t>
            </a:r>
            <a:endParaRPr lang="en-US" sz="5400" b="1" dirty="0"/>
          </a:p>
          <a:p>
            <a:r>
              <a:rPr lang="en-US" sz="7200" dirty="0">
                <a:solidFill>
                  <a:srgbClr val="C00000"/>
                </a:solidFill>
              </a:rPr>
              <a:t>½ </a:t>
            </a:r>
            <a:r>
              <a:rPr lang="en-US" sz="2400" dirty="0"/>
              <a:t>of this burden is a result of Iron Deficiency.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75818" y="3733348"/>
            <a:ext cx="75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&amp;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A3971-F5C8-0BB0-5990-827D824A8639}"/>
              </a:ext>
            </a:extLst>
          </p:cNvPr>
          <p:cNvSpPr txBox="1"/>
          <p:nvPr/>
        </p:nvSpPr>
        <p:spPr>
          <a:xfrm>
            <a:off x="194189" y="5658776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Ref-1.Worldwide prevalence of </a:t>
            </a:r>
            <a:r>
              <a:rPr lang="en-US" sz="1200" dirty="0" err="1"/>
              <a:t>anaemia</a:t>
            </a:r>
            <a:r>
              <a:rPr lang="en-US" sz="1200" dirty="0"/>
              <a:t>, WHO Vitamin and Mineral</a:t>
            </a:r>
          </a:p>
          <a:p>
            <a:r>
              <a:rPr lang="en-US" sz="1200" dirty="0"/>
              <a:t>2. Nutrition Information System, 1993–2005</a:t>
            </a:r>
          </a:p>
        </p:txBody>
      </p:sp>
    </p:spTree>
    <p:extLst>
      <p:ext uri="{BB962C8B-B14F-4D97-AF65-F5344CB8AC3E}">
        <p14:creationId xmlns:p14="http://schemas.microsoft.com/office/powerpoint/2010/main" val="387659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5741" y="271897"/>
            <a:ext cx="3900517" cy="938870"/>
          </a:xfrm>
        </p:spPr>
        <p:txBody>
          <a:bodyPr/>
          <a:lstStyle/>
          <a:p>
            <a:r>
              <a:rPr lang="en-US" dirty="0">
                <a:solidFill>
                  <a:srgbClr val="9D0C0C"/>
                </a:solidFill>
              </a:rPr>
              <a:t>Epidemiology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7277"/>
          <a:stretch/>
        </p:blipFill>
        <p:spPr>
          <a:xfrm>
            <a:off x="176977" y="1750098"/>
            <a:ext cx="3494483" cy="2097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84" y="2004043"/>
            <a:ext cx="1080026" cy="126098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257654" y="1788149"/>
            <a:ext cx="1759687" cy="17836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660674" y="2634534"/>
            <a:ext cx="15969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0671" y="1788149"/>
            <a:ext cx="5455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Bangladesh, </a:t>
            </a:r>
          </a:p>
          <a:p>
            <a:r>
              <a:rPr lang="en-US" sz="6000" dirty="0">
                <a:solidFill>
                  <a:srgbClr val="C00000"/>
                </a:solidFill>
              </a:rPr>
              <a:t>46.8% </a:t>
            </a:r>
            <a:r>
              <a:rPr lang="en-US" sz="2400" dirty="0"/>
              <a:t>population is anemic.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8AB34-1A7E-6E7C-43E5-81C87322AB0F}"/>
              </a:ext>
            </a:extLst>
          </p:cNvPr>
          <p:cNvSpPr txBox="1"/>
          <p:nvPr/>
        </p:nvSpPr>
        <p:spPr>
          <a:xfrm>
            <a:off x="7381002" y="5868850"/>
            <a:ext cx="4036641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Ref: 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Global Anaemia estimates, 2021 Edition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F39012-2011-01FB-0F5E-5DD1009E227E}"/>
              </a:ext>
            </a:extLst>
          </p:cNvPr>
          <p:cNvSpPr txBox="1"/>
          <p:nvPr/>
        </p:nvSpPr>
        <p:spPr>
          <a:xfrm>
            <a:off x="6093544" y="4316189"/>
            <a:ext cx="5949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9D0C0C"/>
                </a:solidFill>
              </a:rPr>
              <a:t>36.7%</a:t>
            </a:r>
            <a:r>
              <a:rPr lang="en-US" sz="2400" dirty="0"/>
              <a:t> women of child bearing age and </a:t>
            </a:r>
            <a:r>
              <a:rPr lang="en-US" sz="2400" b="1" dirty="0">
                <a:solidFill>
                  <a:srgbClr val="9D0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42.20%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pregnant women </a:t>
            </a:r>
            <a:r>
              <a:rPr lang="en-US" sz="2400" dirty="0"/>
              <a:t>are suffering from </a:t>
            </a:r>
            <a:r>
              <a:rPr lang="en-US" sz="2400" b="1" dirty="0">
                <a:solidFill>
                  <a:srgbClr val="9D0C0C"/>
                </a:solidFill>
              </a:rPr>
              <a:t>iron deficiency anemia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757E1A-98C0-2CAC-A42E-43F5680A800D}"/>
              </a:ext>
            </a:extLst>
          </p:cNvPr>
          <p:cNvSpPr txBox="1"/>
          <p:nvPr/>
        </p:nvSpPr>
        <p:spPr>
          <a:xfrm>
            <a:off x="149369" y="4541178"/>
            <a:ext cx="63713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Iron Deficiency Anemia stands for </a:t>
            </a:r>
            <a:r>
              <a:rPr lang="en-US" sz="2400" b="1" dirty="0">
                <a:solidFill>
                  <a:srgbClr val="9D0C0C"/>
                </a:solidFill>
              </a:rPr>
              <a:t>13.6%</a:t>
            </a:r>
            <a:r>
              <a:rPr lang="en-US" sz="2400" dirty="0"/>
              <a:t> of it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EC7064-C031-3EF3-579D-AB9BC2EDC799}"/>
              </a:ext>
            </a:extLst>
          </p:cNvPr>
          <p:cNvCxnSpPr/>
          <p:nvPr/>
        </p:nvCxnSpPr>
        <p:spPr>
          <a:xfrm>
            <a:off x="6017341" y="4047855"/>
            <a:ext cx="0" cy="17491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76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119-B9F2-3674-96FA-0CC0A411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1" y="634946"/>
            <a:ext cx="10858136" cy="1450757"/>
          </a:xfrm>
        </p:spPr>
        <p:txBody>
          <a:bodyPr>
            <a:normAutofit/>
          </a:bodyPr>
          <a:lstStyle/>
          <a:p>
            <a:r>
              <a:rPr lang="en-US"/>
              <a:t>IDA in Bangladesh</a:t>
            </a:r>
            <a:endParaRPr lang="en-US" dirty="0"/>
          </a:p>
        </p:txBody>
      </p:sp>
      <p:pic>
        <p:nvPicPr>
          <p:cNvPr id="4" name="Picture 3" descr="A plate of food on a table&#10;&#10;AI-generated content may be incorrect.">
            <a:extLst>
              <a:ext uri="{FF2B5EF4-FFF2-40B4-BE49-F238E27FC236}">
                <a16:creationId xmlns:a16="http://schemas.microsoft.com/office/drawing/2014/main" id="{1D526503-12C1-F17B-4504-70E45AD98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9" y="2500734"/>
            <a:ext cx="5451627" cy="30665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984211-C8C8-BBDD-0658-0797BC828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11911"/>
              </p:ext>
            </p:extLst>
          </p:nvPr>
        </p:nvGraphicFramePr>
        <p:xfrm>
          <a:off x="6411684" y="2198914"/>
          <a:ext cx="512717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3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F66A-AC67-BD21-2D7A-905EC5D3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 panose="020B0503030403020204" pitchFamily="34" charset="0"/>
              </a:rPr>
              <a:t>IDA due to menstrual disorder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6DC31C-27C6-BA77-E534-1CA13C0DE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213540"/>
              </p:ext>
            </p:extLst>
          </p:nvPr>
        </p:nvGraphicFramePr>
        <p:xfrm>
          <a:off x="1097280" y="1873405"/>
          <a:ext cx="10138299" cy="381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834D11-DBA5-4DAA-9093-F9A6C2885526}"/>
              </a:ext>
            </a:extLst>
          </p:cNvPr>
          <p:cNvSpPr txBox="1"/>
          <p:nvPr/>
        </p:nvSpPr>
        <p:spPr>
          <a:xfrm>
            <a:off x="6489577" y="5690048"/>
            <a:ext cx="56195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Myriad Pro" panose="020B0503030403020204" pitchFamily="34" charset="0"/>
              </a:rPr>
              <a:t>A Review of Clinical Guidelines on the Management of Iron Deficiency and Iron-Deficiency Anemia in Women with Heavy Menstrual Bleeding: November 27, 2020</a:t>
            </a:r>
          </a:p>
        </p:txBody>
      </p:sp>
    </p:spTree>
    <p:extLst>
      <p:ext uri="{BB962C8B-B14F-4D97-AF65-F5344CB8AC3E}">
        <p14:creationId xmlns:p14="http://schemas.microsoft.com/office/powerpoint/2010/main" val="81260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AB1E-AF31-4E3C-87AA-EF2BF685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 panose="020B0503030403020204" pitchFamily="34" charset="0"/>
              </a:rPr>
              <a:t>IDA in Pregnancy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BAEE978-067D-40B3-E373-161C7160B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525436"/>
              </p:ext>
            </p:extLst>
          </p:nvPr>
        </p:nvGraphicFramePr>
        <p:xfrm>
          <a:off x="588702" y="2001520"/>
          <a:ext cx="5890157" cy="354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1FEE475-6DDC-8D49-BF82-92E12FF3A8E3}"/>
              </a:ext>
            </a:extLst>
          </p:cNvPr>
          <p:cNvSpPr txBox="1"/>
          <p:nvPr/>
        </p:nvSpPr>
        <p:spPr>
          <a:xfrm>
            <a:off x="4486524" y="5875564"/>
            <a:ext cx="60946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Iron Deficiency and Iron Deficiency Anemia: Implications and Impact in Pregnancy, Fetal Development, and Early Childhood Parameters,2020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16AF1-4FF1-6C16-7DF6-81B25E2E8A88}"/>
              </a:ext>
            </a:extLst>
          </p:cNvPr>
          <p:cNvSpPr txBox="1"/>
          <p:nvPr/>
        </p:nvSpPr>
        <p:spPr>
          <a:xfrm>
            <a:off x="8046720" y="2001520"/>
            <a:ext cx="3251200" cy="224676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Increased fetal demand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Decreased intake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Multiparity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Low birth spacing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Early pregnancy</a:t>
            </a:r>
          </a:p>
          <a:p>
            <a:r>
              <a:rPr lang="en-US" sz="2000" dirty="0">
                <a:solidFill>
                  <a:schemeClr val="bg1"/>
                </a:solidFill>
              </a:rPr>
              <a:t>Hyperemesis gravidarum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Pre-pregnancy  anemia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ECF21FE-9ED4-09CA-638A-9FC9D8A1213B}"/>
              </a:ext>
            </a:extLst>
          </p:cNvPr>
          <p:cNvSpPr/>
          <p:nvPr/>
        </p:nvSpPr>
        <p:spPr>
          <a:xfrm>
            <a:off x="6553200" y="2165142"/>
            <a:ext cx="1493520" cy="4154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950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5044</TotalTime>
  <Words>1593</Words>
  <Application>Microsoft Office PowerPoint</Application>
  <PresentationFormat>Widescreen</PresentationFormat>
  <Paragraphs>202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Myriad Pro</vt:lpstr>
      <vt:lpstr>Wingdings</vt:lpstr>
      <vt:lpstr>Retrospect</vt:lpstr>
      <vt:lpstr>Long term management of Iron deficiency anemia in reproductive women</vt:lpstr>
      <vt:lpstr>Anemia </vt:lpstr>
      <vt:lpstr>Severity of Anemia</vt:lpstr>
      <vt:lpstr>Iron deficiency anemia</vt:lpstr>
      <vt:lpstr>Epidemiology</vt:lpstr>
      <vt:lpstr>Epidemiology</vt:lpstr>
      <vt:lpstr>IDA in Bangladesh</vt:lpstr>
      <vt:lpstr>IDA due to menstrual disorder</vt:lpstr>
      <vt:lpstr>IDA in Pregnancy</vt:lpstr>
      <vt:lpstr>Complications of IDA</vt:lpstr>
      <vt:lpstr>Management of IDA in women</vt:lpstr>
      <vt:lpstr>Limitations of Oral Therapy</vt:lpstr>
      <vt:lpstr>Current Treatment Gap </vt:lpstr>
      <vt:lpstr>Unmet need in oral iron therapy</vt:lpstr>
      <vt:lpstr>Solutions and Innovations</vt:lpstr>
      <vt:lpstr>Strategic Recommendations</vt:lpstr>
      <vt:lpstr>Case 1:</vt:lpstr>
      <vt:lpstr>✅ Answer: </vt:lpstr>
      <vt:lpstr>Case 2:</vt:lpstr>
      <vt:lpstr>✅ Answer: </vt:lpstr>
      <vt:lpstr>✅ Answer:</vt:lpstr>
      <vt:lpstr>Case 3:</vt:lpstr>
      <vt:lpstr>✅ Answer: </vt:lpstr>
      <vt:lpstr>✅ Answer: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 deficiency anemia</dc:title>
  <dc:creator>Sanjeda Ahmed</dc:creator>
  <cp:lastModifiedBy>DMA-(AJN)-Dr. Afroza Jahin</cp:lastModifiedBy>
  <cp:revision>104</cp:revision>
  <dcterms:created xsi:type="dcterms:W3CDTF">2021-07-07T04:28:00Z</dcterms:created>
  <dcterms:modified xsi:type="dcterms:W3CDTF">2026-07-01T06:14:54Z</dcterms:modified>
</cp:coreProperties>
</file>